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charts/chart1.xml" ContentType="application/vnd.openxmlformats-officedocument.drawingml.chart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notesMasterIdLst>
    <p:notesMasterId r:id="rId13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KPI Count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0F1E4D"/>
              </a:solidFill>
              <a:effectLst/>
            </c:spPr>
          </c:dPt>
          <c:dPt>
            <c:idx val="1"/>
            <c:bubble3D val="0"/>
            <c:spPr>
              <a:solidFill>
                <a:srgbClr val="1E3A8A"/>
              </a:solidFill>
              <a:effectLst/>
            </c:spPr>
          </c:dPt>
          <c:dPt>
            <c:idx val="2"/>
            <c:bubble3D val="0"/>
            <c:spPr>
              <a:solidFill>
                <a:srgbClr val="D4A84B"/>
              </a:solidFill>
              <a:effectLst/>
            </c:spPr>
          </c:dPt>
          <c:dPt>
            <c:idx val="3"/>
            <c:bubble3D val="0"/>
            <c:spPr>
              <a:solidFill>
                <a:srgbClr val="7FA2D9"/>
              </a:solidFill>
              <a:effectLst/>
            </c:spPr>
          </c:dPt>
          <c:dPt>
            <c:idx val="4"/>
            <c:bubble3D val="0"/>
            <c:spPr>
              <a:solidFill>
                <a:srgbClr val="64708A"/>
              </a:solidFill>
              <a:effectLst/>
            </c:spPr>
          </c:dPt>
          <c:dLbls>
            <c:dLbl>
              <c:idx val="0"/>
              <c:numFmt formatCode="0%" sourceLinked="0"/>
              <c:spPr/>
              <c:txPr>
                <a:bodyPr/>
                <a:lstStyle/>
                <a:p>
                  <a:pPr>
                    <a:defRPr sz="1000" b="1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numFmt formatCode="0%" sourceLinked="0"/>
              <c:spPr/>
              <c:txPr>
                <a:bodyPr/>
                <a:lstStyle/>
                <a:p>
                  <a:pPr>
                    <a:defRPr sz="1000" b="1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numFmt formatCode="0%" sourceLinked="0"/>
              <c:spPr/>
              <c:txPr>
                <a:bodyPr/>
                <a:lstStyle/>
                <a:p>
                  <a:pPr>
                    <a:defRPr sz="1000" b="1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numFmt formatCode="0%" sourceLinked="0"/>
              <c:spPr/>
              <c:txPr>
                <a:bodyPr/>
                <a:lstStyle/>
                <a:p>
                  <a:pPr>
                    <a:defRPr sz="1000" b="1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4"/>
              <c:numFmt formatCode="0%" sourceLinked="0"/>
              <c:spPr/>
              <c:txPr>
                <a:bodyPr/>
                <a:lstStyle/>
                <a:p>
                  <a:pPr>
                    <a:defRPr sz="1000" b="1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numFmt formatCode="0%" sourceLinked="0"/>
            <c:txPr>
              <a:bodyPr/>
              <a:lstStyle/>
              <a:p>
                <a:pPr>
                  <a:defRPr sz="1800" b="1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Recruitment</c:v>
                </c:pt>
                <c:pt idx="1">
                  <c:v>Development</c:v>
                </c:pt>
                <c:pt idx="2">
                  <c:v>Retention</c:v>
                </c:pt>
                <c:pt idx="3">
                  <c:v>Relations</c:v>
                </c:pt>
                <c:pt idx="4">
                  <c:v>Compliance</c:v>
                </c:pt>
              </c:strCache>
            </c:strRef>
          </c:cat>
          <c:val>
            <c:numRef>
              <c:f>Sheet1!$B$2:$B$6</c:f>
              <c:numCache>
                <c:ptCount val="5"/>
                <c:pt idx="0">
                  <c:v>3</c:v>
                </c:pt>
                <c:pt idx="1">
                  <c:v>3</c:v>
                </c:pt>
                <c:pt idx="2">
                  <c:v>3</c:v>
                </c:pt>
                <c:pt idx="3">
                  <c:v>3</c:v>
                </c:pt>
                <c:pt idx="4">
                  <c:v>3</c:v>
                </c:pt>
              </c:numCache>
            </c:numRef>
          </c:val>
        </c:ser>
        <c:firstSliceAng val="0"/>
        <c:holeSize val="55"/>
      </c:doughnutChart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1A2544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E4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-1828800"/>
            <a:ext cx="5029200" cy="5029200"/>
          </a:xfrm>
          <a:prstGeom prst="ellipse">
            <a:avLst/>
          </a:prstGeom>
          <a:solidFill>
            <a:srgbClr val="081235"/>
          </a:solidFill>
          <a:ln w="12700">
            <a:solidFill>
              <a:srgbClr val="081235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498080" y="-731520"/>
            <a:ext cx="2560320" cy="2560320"/>
          </a:xfrm>
          <a:prstGeom prst="ellipse">
            <a:avLst/>
          </a:prstGeom>
          <a:solidFill>
            <a:srgbClr val="D4A84B">
              <a:alpha val="70000"/>
            </a:srgbClr>
          </a:solidFill>
          <a:ln w="12700">
            <a:solidFill>
              <a:srgbClr val="D4A84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40080" y="109728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D4A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EXECUTIVE BRIEFING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640080" y="1508760"/>
            <a:ext cx="7772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KPI ของแผนก HR</a:t>
            </a:r>
            <a:endParaRPr lang="en-US" sz="4800" dirty="0"/>
          </a:p>
        </p:txBody>
      </p:sp>
      <p:sp>
        <p:nvSpPr>
          <p:cNvPr id="6" name="Text 4"/>
          <p:cNvSpPr/>
          <p:nvPr/>
        </p:nvSpPr>
        <p:spPr>
          <a:xfrm>
            <a:off x="640080" y="2514600"/>
            <a:ext cx="7772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ตัวชี้วัดผลการดำเนินงาน เพื่อการบริหารทรัพยากรบุคคลเชิงกลยุทธ์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640080" y="3246120"/>
            <a:ext cx="731520" cy="45720"/>
          </a:xfrm>
          <a:prstGeom prst="rect">
            <a:avLst/>
          </a:prstGeom>
          <a:solidFill>
            <a:srgbClr val="D4A84B"/>
          </a:solidFill>
          <a:ln w="12700">
            <a:solidFill>
              <a:srgbClr val="D4A84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0080" y="347472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spc="300" kern="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นำเสนอโดย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640080" y="374904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EsteeMATE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640080" y="41605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D4A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blog.esteemate.io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F1E4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ภาพรวม KPI แผนก HR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D4A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HR KPI Distribution by Category</a:t>
            </a:r>
            <a:endParaRPr lang="en-US" sz="1300" dirty="0"/>
          </a:p>
        </p:txBody>
      </p:sp>
      <p:graphicFrame>
        <p:nvGraphicFramePr>
          <p:cNvPr id="4" name="Chart 0" descr=""/>
          <p:cNvGraphicFramePr/>
          <p:nvPr/>
        </p:nvGraphicFramePr>
        <p:xfrm>
          <a:off x="274320" y="1417320"/>
          <a:ext cx="4389120" cy="32004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5" name="Shape 2"/>
          <p:cNvSpPr/>
          <p:nvPr/>
        </p:nvSpPr>
        <p:spPr>
          <a:xfrm>
            <a:off x="4937760" y="1417320"/>
            <a:ext cx="3749040" cy="960120"/>
          </a:xfrm>
          <a:prstGeom prst="rect">
            <a:avLst/>
          </a:prstGeom>
          <a:solidFill>
            <a:srgbClr val="F5F7FC"/>
          </a:solidFill>
          <a:ln w="6350">
            <a:solidFill>
              <a:srgbClr val="D9DEF0"/>
            </a:solidFill>
            <a:prstDash val="solid"/>
          </a:ln>
        </p:spPr>
      </p:sp>
      <p:sp>
        <p:nvSpPr>
          <p:cNvPr id="6" name="Shape 3"/>
          <p:cNvSpPr/>
          <p:nvPr/>
        </p:nvSpPr>
        <p:spPr>
          <a:xfrm>
            <a:off x="4937760" y="1417320"/>
            <a:ext cx="73152" cy="960120"/>
          </a:xfrm>
          <a:prstGeom prst="rect">
            <a:avLst/>
          </a:prstGeom>
          <a:solidFill>
            <a:srgbClr val="D4A84B"/>
          </a:solidFill>
          <a:ln w="12700">
            <a:solidFill>
              <a:srgbClr val="D4A84B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5074920" y="1508760"/>
            <a:ext cx="914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200" b="1" dirty="0">
                <a:solidFill>
                  <a:srgbClr val="0F1E4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15</a:t>
            </a:r>
            <a:endParaRPr lang="en-US" sz="4200" dirty="0"/>
          </a:p>
        </p:txBody>
      </p:sp>
      <p:sp>
        <p:nvSpPr>
          <p:cNvPr id="8" name="Text 5"/>
          <p:cNvSpPr/>
          <p:nvPr/>
        </p:nvSpPr>
        <p:spPr>
          <a:xfrm>
            <a:off x="6035040" y="150876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E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ตัวชี้วัดหลัก</a:t>
            </a:r>
            <a:endParaRPr lang="en-US" sz="1300" dirty="0"/>
          </a:p>
        </p:txBody>
      </p:sp>
      <p:sp>
        <p:nvSpPr>
          <p:cNvPr id="9" name="Text 6"/>
          <p:cNvSpPr/>
          <p:nvPr/>
        </p:nvSpPr>
        <p:spPr>
          <a:xfrm>
            <a:off x="6035040" y="1828800"/>
            <a:ext cx="2560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6470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ครอบคลุม 5 หมวดการบริหารบุคลากร</a:t>
            </a:r>
            <a:endParaRPr lang="en-US" sz="1000" dirty="0"/>
          </a:p>
        </p:txBody>
      </p:sp>
      <p:sp>
        <p:nvSpPr>
          <p:cNvPr id="10" name="Shape 7"/>
          <p:cNvSpPr/>
          <p:nvPr/>
        </p:nvSpPr>
        <p:spPr>
          <a:xfrm>
            <a:off x="4937760" y="2514600"/>
            <a:ext cx="3749040" cy="960120"/>
          </a:xfrm>
          <a:prstGeom prst="rect">
            <a:avLst/>
          </a:prstGeom>
          <a:solidFill>
            <a:srgbClr val="F5F7FC"/>
          </a:solidFill>
          <a:ln w="6350">
            <a:solidFill>
              <a:srgbClr val="D9DEF0"/>
            </a:solidFill>
            <a:prstDash val="solid"/>
          </a:ln>
        </p:spPr>
      </p:sp>
      <p:sp>
        <p:nvSpPr>
          <p:cNvPr id="11" name="Shape 8"/>
          <p:cNvSpPr/>
          <p:nvPr/>
        </p:nvSpPr>
        <p:spPr>
          <a:xfrm>
            <a:off x="4937760" y="2514600"/>
            <a:ext cx="73152" cy="960120"/>
          </a:xfrm>
          <a:prstGeom prst="rect">
            <a:avLst/>
          </a:prstGeom>
          <a:solidFill>
            <a:srgbClr val="D4A84B"/>
          </a:solidFill>
          <a:ln w="12700">
            <a:solidFill>
              <a:srgbClr val="D4A84B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5074920" y="2606040"/>
            <a:ext cx="914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200" b="1" dirty="0">
                <a:solidFill>
                  <a:srgbClr val="0F1E4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4200" dirty="0"/>
          </a:p>
        </p:txBody>
      </p:sp>
      <p:sp>
        <p:nvSpPr>
          <p:cNvPr id="13" name="Text 10"/>
          <p:cNvSpPr/>
          <p:nvPr/>
        </p:nvSpPr>
        <p:spPr>
          <a:xfrm>
            <a:off x="6035040" y="260604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E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หมวดหมู่สำคัญ</a:t>
            </a:r>
            <a:endParaRPr lang="en-US" sz="1300" dirty="0"/>
          </a:p>
        </p:txBody>
      </p:sp>
      <p:sp>
        <p:nvSpPr>
          <p:cNvPr id="14" name="Text 11"/>
          <p:cNvSpPr/>
          <p:nvPr/>
        </p:nvSpPr>
        <p:spPr>
          <a:xfrm>
            <a:off x="6035040" y="2926080"/>
            <a:ext cx="2560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6470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ตั้งแต่สรรหา พัฒนา รักษา จัดการ จนถึงกำกับดูแล</a:t>
            </a:r>
            <a:endParaRPr lang="en-US" sz="1000" dirty="0"/>
          </a:p>
        </p:txBody>
      </p:sp>
      <p:sp>
        <p:nvSpPr>
          <p:cNvPr id="15" name="Shape 12"/>
          <p:cNvSpPr/>
          <p:nvPr/>
        </p:nvSpPr>
        <p:spPr>
          <a:xfrm>
            <a:off x="4937760" y="3611880"/>
            <a:ext cx="3749040" cy="960120"/>
          </a:xfrm>
          <a:prstGeom prst="rect">
            <a:avLst/>
          </a:prstGeom>
          <a:solidFill>
            <a:srgbClr val="F5F7FC"/>
          </a:solidFill>
          <a:ln w="6350">
            <a:solidFill>
              <a:srgbClr val="D9DEF0"/>
            </a:solidFill>
            <a:prstDash val="solid"/>
          </a:ln>
        </p:spPr>
      </p:sp>
      <p:sp>
        <p:nvSpPr>
          <p:cNvPr id="16" name="Shape 13"/>
          <p:cNvSpPr/>
          <p:nvPr/>
        </p:nvSpPr>
        <p:spPr>
          <a:xfrm>
            <a:off x="4937760" y="3611880"/>
            <a:ext cx="73152" cy="960120"/>
          </a:xfrm>
          <a:prstGeom prst="rect">
            <a:avLst/>
          </a:prstGeom>
          <a:solidFill>
            <a:srgbClr val="D4A84B"/>
          </a:solidFill>
          <a:ln w="12700">
            <a:solidFill>
              <a:srgbClr val="D4A84B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5074920" y="3703320"/>
            <a:ext cx="914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200" b="1" dirty="0">
                <a:solidFill>
                  <a:srgbClr val="0F1E4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</a:t>
            </a:r>
            <a:endParaRPr lang="en-US" sz="4200" dirty="0"/>
          </a:p>
        </p:txBody>
      </p:sp>
      <p:sp>
        <p:nvSpPr>
          <p:cNvPr id="18" name="Text 15"/>
          <p:cNvSpPr/>
          <p:nvPr/>
        </p:nvSpPr>
        <p:spPr>
          <a:xfrm>
            <a:off x="6035040" y="370332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E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ประโยชน์เชิงกลยุทธ์</a:t>
            </a:r>
            <a:endParaRPr lang="en-US" sz="1300" dirty="0"/>
          </a:p>
        </p:txBody>
      </p:sp>
      <p:sp>
        <p:nvSpPr>
          <p:cNvPr id="19" name="Text 16"/>
          <p:cNvSpPr/>
          <p:nvPr/>
        </p:nvSpPr>
        <p:spPr>
          <a:xfrm>
            <a:off x="6035040" y="4023360"/>
            <a:ext cx="2560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6470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ยกระดับการตัดสินใจให้อิงข้อมูลทุกมิติ</a:t>
            </a:r>
            <a:endParaRPr lang="en-US" sz="1000" dirty="0"/>
          </a:p>
        </p:txBody>
      </p:sp>
      <p:sp>
        <p:nvSpPr>
          <p:cNvPr id="20" name="Shape 17"/>
          <p:cNvSpPr/>
          <p:nvPr/>
        </p:nvSpPr>
        <p:spPr>
          <a:xfrm>
            <a:off x="457200" y="4800600"/>
            <a:ext cx="8229600" cy="0"/>
          </a:xfrm>
          <a:prstGeom prst="line">
            <a:avLst/>
          </a:prstGeom>
          <a:noFill/>
          <a:ln w="9525">
            <a:solidFill>
              <a:srgbClr val="D9DEF0"/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457200" y="4864608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0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HR KPI Executive Summary</a:t>
            </a:r>
            <a:endParaRPr lang="en-US" sz="900" dirty="0"/>
          </a:p>
        </p:txBody>
      </p:sp>
      <p:sp>
        <p:nvSpPr>
          <p:cNvPr id="22" name="Text 19"/>
          <p:cNvSpPr/>
          <p:nvPr/>
        </p:nvSpPr>
        <p:spPr>
          <a:xfrm>
            <a:off x="6858000" y="4864608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0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EsteeMATE  |  10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F1E4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2286000" y="3200400"/>
            <a:ext cx="4572000" cy="4572000"/>
          </a:xfrm>
          <a:prstGeom prst="ellipse">
            <a:avLst/>
          </a:prstGeom>
          <a:solidFill>
            <a:srgbClr val="081235"/>
          </a:solidFill>
          <a:ln w="12700">
            <a:solidFill>
              <a:srgbClr val="081235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858000" y="-914400"/>
            <a:ext cx="3657600" cy="3657600"/>
          </a:xfrm>
          <a:prstGeom prst="ellipse">
            <a:avLst/>
          </a:prstGeom>
          <a:solidFill>
            <a:srgbClr val="D4A84B">
              <a:alpha val="40000"/>
            </a:srgbClr>
          </a:solidFill>
          <a:ln w="12700">
            <a:solidFill>
              <a:srgbClr val="D4A84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40080" y="146304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D4A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THANK YOU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640080" y="1920240"/>
            <a:ext cx="77724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พร้อมนำ KPI</a:t>
            </a:r>
            <a:endParaRPr lang="en-US" sz="4400" dirty="0"/>
          </a:p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ไปปรับใช้ในองค์กร</a:t>
            </a:r>
            <a:endParaRPr lang="en-US" sz="4400" dirty="0"/>
          </a:p>
        </p:txBody>
      </p:sp>
      <p:sp>
        <p:nvSpPr>
          <p:cNvPr id="6" name="Shape 4"/>
          <p:cNvSpPr/>
          <p:nvPr/>
        </p:nvSpPr>
        <p:spPr>
          <a:xfrm>
            <a:off x="640080" y="3657600"/>
            <a:ext cx="731520" cy="45720"/>
          </a:xfrm>
          <a:prstGeom prst="rect">
            <a:avLst/>
          </a:prstGeom>
          <a:solidFill>
            <a:srgbClr val="D4A84B"/>
          </a:solidFill>
          <a:ln w="12700">
            <a:solidFill>
              <a:srgbClr val="D4A84B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40080" y="384048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สามารถดาวน์โหลดแบบประเมิน KPI แผนก HR รูปแบบ Excel ได้จาก blog.esteemate.io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640080" y="443484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D4A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EsteeMATE  •  ระบบประเมินผลออนไลน์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474720" cy="5143500"/>
          </a:xfrm>
          <a:prstGeom prst="rect">
            <a:avLst/>
          </a:prstGeom>
          <a:solidFill>
            <a:srgbClr val="0F1E4D"/>
          </a:solidFill>
          <a:ln w="12700">
            <a:solidFill>
              <a:srgbClr val="0F1E4D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731520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D4A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AGENDA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457200" y="1188720"/>
            <a:ext cx="27432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หัวข้อการ</a:t>
            </a:r>
            <a:endParaRPr lang="en-US" sz="4000" dirty="0"/>
          </a:p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นำเสนอ</a:t>
            </a:r>
            <a:endParaRPr lang="en-US" sz="4000" dirty="0"/>
          </a:p>
        </p:txBody>
      </p:sp>
      <p:sp>
        <p:nvSpPr>
          <p:cNvPr id="5" name="Shape 3"/>
          <p:cNvSpPr/>
          <p:nvPr/>
        </p:nvSpPr>
        <p:spPr>
          <a:xfrm>
            <a:off x="457200" y="3108960"/>
            <a:ext cx="548640" cy="45720"/>
          </a:xfrm>
          <a:prstGeom prst="rect">
            <a:avLst/>
          </a:prstGeom>
          <a:solidFill>
            <a:srgbClr val="D4A84B"/>
          </a:solidFill>
          <a:ln w="12700">
            <a:solidFill>
              <a:srgbClr val="D4A84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3246120"/>
            <a:ext cx="2743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หมวด KPI หลัก พร้อมตัวชี้วัดสำคัญ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3749040" y="502920"/>
            <a:ext cx="731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D4A8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3200" dirty="0"/>
          </a:p>
        </p:txBody>
      </p:sp>
      <p:sp>
        <p:nvSpPr>
          <p:cNvPr id="8" name="Text 6"/>
          <p:cNvSpPr/>
          <p:nvPr/>
        </p:nvSpPr>
        <p:spPr>
          <a:xfrm>
            <a:off x="4572000" y="548640"/>
            <a:ext cx="4389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F1E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ทำไม KPI จึงสำคัญต่อ HR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4572000" y="850392"/>
            <a:ext cx="4389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470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ประโยชน์ 7 ข้อต่อองค์กร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3749040" y="1188720"/>
            <a:ext cx="731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D4A8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3200" dirty="0"/>
          </a:p>
        </p:txBody>
      </p:sp>
      <p:sp>
        <p:nvSpPr>
          <p:cNvPr id="11" name="Text 9"/>
          <p:cNvSpPr/>
          <p:nvPr/>
        </p:nvSpPr>
        <p:spPr>
          <a:xfrm>
            <a:off x="4572000" y="1234440"/>
            <a:ext cx="4389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F1E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การสรรหาและคัดเลือก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4572000" y="1536192"/>
            <a:ext cx="4389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470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Recruitment &amp; Selection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3749040" y="1874520"/>
            <a:ext cx="731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D4A8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3200" dirty="0"/>
          </a:p>
        </p:txBody>
      </p:sp>
      <p:sp>
        <p:nvSpPr>
          <p:cNvPr id="14" name="Text 12"/>
          <p:cNvSpPr/>
          <p:nvPr/>
        </p:nvSpPr>
        <p:spPr>
          <a:xfrm>
            <a:off x="4572000" y="1920240"/>
            <a:ext cx="4389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F1E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การพัฒนาและฝึกอบรม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4572000" y="2221992"/>
            <a:ext cx="4389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470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Training &amp; Development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3749040" y="2560320"/>
            <a:ext cx="731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D4A8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3200" dirty="0"/>
          </a:p>
        </p:txBody>
      </p:sp>
      <p:sp>
        <p:nvSpPr>
          <p:cNvPr id="17" name="Text 15"/>
          <p:cNvSpPr/>
          <p:nvPr/>
        </p:nvSpPr>
        <p:spPr>
          <a:xfrm>
            <a:off x="4572000" y="2606040"/>
            <a:ext cx="4389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F1E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การรักษาพนักงาน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4572000" y="2907792"/>
            <a:ext cx="4389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470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Employee Retention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3749040" y="3246120"/>
            <a:ext cx="731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D4A8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05</a:t>
            </a:r>
            <a:endParaRPr lang="en-US" sz="3200" dirty="0"/>
          </a:p>
        </p:txBody>
      </p:sp>
      <p:sp>
        <p:nvSpPr>
          <p:cNvPr id="20" name="Text 18"/>
          <p:cNvSpPr/>
          <p:nvPr/>
        </p:nvSpPr>
        <p:spPr>
          <a:xfrm>
            <a:off x="4572000" y="3291840"/>
            <a:ext cx="4389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F1E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ความสัมพันธ์ในองค์กร</a:t>
            </a:r>
            <a:endParaRPr lang="en-US" sz="1500" dirty="0"/>
          </a:p>
        </p:txBody>
      </p:sp>
      <p:sp>
        <p:nvSpPr>
          <p:cNvPr id="21" name="Text 19"/>
          <p:cNvSpPr/>
          <p:nvPr/>
        </p:nvSpPr>
        <p:spPr>
          <a:xfrm>
            <a:off x="4572000" y="3593592"/>
            <a:ext cx="4389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470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Employee Relations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3749040" y="3931920"/>
            <a:ext cx="731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D4A8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06</a:t>
            </a:r>
            <a:endParaRPr lang="en-US" sz="3200" dirty="0"/>
          </a:p>
        </p:txBody>
      </p:sp>
      <p:sp>
        <p:nvSpPr>
          <p:cNvPr id="23" name="Text 21"/>
          <p:cNvSpPr/>
          <p:nvPr/>
        </p:nvSpPr>
        <p:spPr>
          <a:xfrm>
            <a:off x="4572000" y="3977640"/>
            <a:ext cx="4389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F1E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การปฏิบัติตามกฎระเบียบ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4572000" y="4279392"/>
            <a:ext cx="4389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470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Compliance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457200" y="4800600"/>
            <a:ext cx="8229600" cy="0"/>
          </a:xfrm>
          <a:prstGeom prst="line">
            <a:avLst/>
          </a:prstGeom>
          <a:noFill/>
          <a:ln w="9525">
            <a:solidFill>
              <a:srgbClr val="D9DEF0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57200" y="4864608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0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HR KPI Executive Summary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6858000" y="4864608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0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EsteeMATE  |  02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F1E4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ความสำคัญของ KPI ต่องาน HR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D4A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HR KPIs Matter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457200" y="1417320"/>
            <a:ext cx="3291840" cy="3108960"/>
          </a:xfrm>
          <a:prstGeom prst="rect">
            <a:avLst/>
          </a:prstGeom>
          <a:solidFill>
            <a:srgbClr val="0F1E4D"/>
          </a:solidFill>
          <a:ln w="12700">
            <a:solidFill>
              <a:srgbClr val="0F1E4D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1417320"/>
            <a:ext cx="3291840" cy="73152"/>
          </a:xfrm>
          <a:prstGeom prst="rect">
            <a:avLst/>
          </a:prstGeom>
          <a:solidFill>
            <a:srgbClr val="D4A84B"/>
          </a:solidFill>
          <a:ln w="12700">
            <a:solidFill>
              <a:srgbClr val="D4A84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1645920"/>
            <a:ext cx="292608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0" b="1" dirty="0">
                <a:solidFill>
                  <a:srgbClr val="D4A8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</a:t>
            </a:r>
            <a:endParaRPr lang="en-US" sz="13000" dirty="0"/>
          </a:p>
        </p:txBody>
      </p:sp>
      <p:sp>
        <p:nvSpPr>
          <p:cNvPr id="7" name="Text 5"/>
          <p:cNvSpPr/>
          <p:nvPr/>
        </p:nvSpPr>
        <p:spPr>
          <a:xfrm>
            <a:off x="640080" y="3291840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เหตุผลสำคัญ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640080" y="3703320"/>
            <a:ext cx="29260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ที่ KPI เปลี่ยนวิธีการบริหาร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ทรัพยากรบุคคลขององค์กร</a:t>
            </a:r>
            <a:endParaRPr lang="en-US" sz="1100" dirty="0"/>
          </a:p>
        </p:txBody>
      </p:sp>
      <p:pic>
        <p:nvPicPr>
          <p:cNvPr id="9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14800" y="1536192"/>
            <a:ext cx="365760" cy="365760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4572000" y="1463040"/>
            <a:ext cx="2103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25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ประเมินและปรับปรุงประสิทธิภาพ</a:t>
            </a:r>
            <a:endParaRPr lang="en-US" sz="1100" dirty="0"/>
          </a:p>
        </p:txBody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4800" y="2313432"/>
            <a:ext cx="365760" cy="36576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4572000" y="2240280"/>
            <a:ext cx="2103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25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สนับสนุนกลยุทธ์องค์กร</a:t>
            </a:r>
            <a:endParaRPr lang="en-US" sz="1100" dirty="0"/>
          </a:p>
        </p:txBody>
      </p:sp>
      <p:pic>
        <p:nvPicPr>
          <p:cNvPr id="13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0" y="3090672"/>
            <a:ext cx="365760" cy="365760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4572000" y="3017520"/>
            <a:ext cx="2103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25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ติดตามผลลัพธ์ที่สำคัญ</a:t>
            </a:r>
            <a:endParaRPr lang="en-US" sz="1100" dirty="0"/>
          </a:p>
        </p:txBody>
      </p:sp>
      <p:pic>
        <p:nvPicPr>
          <p:cNvPr id="1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14800" y="3867912"/>
            <a:ext cx="365760" cy="365760"/>
          </a:xfrm>
          <a:prstGeom prst="rect">
            <a:avLst/>
          </a:prstGeom>
        </p:spPr>
      </p:pic>
      <p:sp>
        <p:nvSpPr>
          <p:cNvPr id="16" name="Text 10"/>
          <p:cNvSpPr/>
          <p:nvPr/>
        </p:nvSpPr>
        <p:spPr>
          <a:xfrm>
            <a:off x="4572000" y="3794760"/>
            <a:ext cx="2103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25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ตัดสินใจโดยอิงข้อมูล</a:t>
            </a:r>
            <a:endParaRPr lang="en-US" sz="1100" dirty="0"/>
          </a:p>
        </p:txBody>
      </p:sp>
      <p:pic>
        <p:nvPicPr>
          <p:cNvPr id="17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66560" y="1536192"/>
            <a:ext cx="365760" cy="365760"/>
          </a:xfrm>
          <a:prstGeom prst="rect">
            <a:avLst/>
          </a:prstGeom>
        </p:spPr>
      </p:pic>
      <p:sp>
        <p:nvSpPr>
          <p:cNvPr id="18" name="Text 11"/>
          <p:cNvSpPr/>
          <p:nvPr/>
        </p:nvSpPr>
        <p:spPr>
          <a:xfrm>
            <a:off x="7223760" y="146304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25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สร้างวัฒนธรรมพัฒนาต่อเนื่อง</a:t>
            </a:r>
            <a:endParaRPr lang="en-US" sz="1100" dirty="0"/>
          </a:p>
        </p:txBody>
      </p:sp>
      <p:pic>
        <p:nvPicPr>
          <p:cNvPr id="19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66560" y="2313432"/>
            <a:ext cx="365760" cy="365760"/>
          </a:xfrm>
          <a:prstGeom prst="rect">
            <a:avLst/>
          </a:prstGeom>
        </p:spPr>
      </p:pic>
      <p:sp>
        <p:nvSpPr>
          <p:cNvPr id="20" name="Text 12"/>
          <p:cNvSpPr/>
          <p:nvPr/>
        </p:nvSpPr>
        <p:spPr>
          <a:xfrm>
            <a:off x="7223760" y="224028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25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ความโปร่งใส &amp; รับผิดชอบ</a:t>
            </a:r>
            <a:endParaRPr lang="en-US" sz="1100" dirty="0"/>
          </a:p>
        </p:txBody>
      </p:sp>
      <p:pic>
        <p:nvPicPr>
          <p:cNvPr id="21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66560" y="3090672"/>
            <a:ext cx="365760" cy="365760"/>
          </a:xfrm>
          <a:prstGeom prst="rect">
            <a:avLst/>
          </a:prstGeom>
        </p:spPr>
      </p:pic>
      <p:sp>
        <p:nvSpPr>
          <p:cNvPr id="22" name="Text 13"/>
          <p:cNvSpPr/>
          <p:nvPr/>
        </p:nvSpPr>
        <p:spPr>
          <a:xfrm>
            <a:off x="7223760" y="301752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25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ปรับตัวต่อการเปลี่ยนแปลง</a:t>
            </a:r>
            <a:endParaRPr lang="en-US" sz="1100" dirty="0"/>
          </a:p>
        </p:txBody>
      </p:sp>
      <p:sp>
        <p:nvSpPr>
          <p:cNvPr id="23" name="Shape 14"/>
          <p:cNvSpPr/>
          <p:nvPr/>
        </p:nvSpPr>
        <p:spPr>
          <a:xfrm>
            <a:off x="457200" y="4800600"/>
            <a:ext cx="8229600" cy="0"/>
          </a:xfrm>
          <a:prstGeom prst="line">
            <a:avLst/>
          </a:prstGeom>
          <a:noFill/>
          <a:ln w="9525">
            <a:solidFill>
              <a:srgbClr val="D9DEF0"/>
            </a:solidFill>
            <a:prstDash val="solid"/>
          </a:ln>
        </p:spPr>
      </p:sp>
      <p:sp>
        <p:nvSpPr>
          <p:cNvPr id="24" name="Text 15"/>
          <p:cNvSpPr/>
          <p:nvPr/>
        </p:nvSpPr>
        <p:spPr>
          <a:xfrm>
            <a:off x="457200" y="4864608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0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HR KPI Executive Summary</a:t>
            </a:r>
            <a:endParaRPr lang="en-US" sz="900" dirty="0"/>
          </a:p>
        </p:txBody>
      </p:sp>
      <p:sp>
        <p:nvSpPr>
          <p:cNvPr id="25" name="Text 16"/>
          <p:cNvSpPr/>
          <p:nvPr/>
        </p:nvSpPr>
        <p:spPr>
          <a:xfrm>
            <a:off x="6858000" y="4864608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0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EsteeMATE  |  03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7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F1E4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 หมวดหมู่หลักของ KPI แผนก HR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D4A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ครอบคลุมทุกมิติการบริหารบุคลากรตั้งแต่สรรหาจนถึงกำกับดูแล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480060" y="1508760"/>
            <a:ext cx="1600200" cy="2834640"/>
          </a:xfrm>
          <a:prstGeom prst="rect">
            <a:avLst/>
          </a:prstGeom>
          <a:solidFill>
            <a:srgbClr val="FFFFFF"/>
          </a:solidFill>
          <a:ln w="6350">
            <a:solidFill>
              <a:srgbClr val="D9DEF0"/>
            </a:solidFill>
            <a:prstDash val="solid"/>
          </a:ln>
          <a:effectLst>
            <a:outerShdw sx="100000" sy="100000" kx="0" ky="0" algn="bl" rotWithShape="0" blurRad="127000" dist="25400" dir="54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80060" y="1508760"/>
            <a:ext cx="1600200" cy="777240"/>
          </a:xfrm>
          <a:prstGeom prst="rect">
            <a:avLst/>
          </a:prstGeom>
          <a:solidFill>
            <a:srgbClr val="0F1E4D"/>
          </a:solidFill>
          <a:ln w="12700">
            <a:solidFill>
              <a:srgbClr val="0F1E4D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80060" y="1645920"/>
            <a:ext cx="1600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D4A8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800" dirty="0"/>
          </a:p>
        </p:txBody>
      </p:sp>
      <p:sp>
        <p:nvSpPr>
          <p:cNvPr id="7" name="Shape 5"/>
          <p:cNvSpPr/>
          <p:nvPr/>
        </p:nvSpPr>
        <p:spPr>
          <a:xfrm>
            <a:off x="868680" y="2468880"/>
            <a:ext cx="822960" cy="822960"/>
          </a:xfrm>
          <a:prstGeom prst="ellipse">
            <a:avLst/>
          </a:prstGeom>
          <a:solidFill>
            <a:srgbClr val="CADCFC"/>
          </a:solidFill>
          <a:ln w="12700">
            <a:solidFill>
              <a:srgbClr val="CADCFC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51560" y="2651760"/>
            <a:ext cx="457200" cy="45720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480060" y="3474720"/>
            <a:ext cx="1600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F1E4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Recruitment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571500" y="3794760"/>
            <a:ext cx="1417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470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สรรหาและคัดเลือก</a:t>
            </a:r>
            <a:endParaRPr lang="en-US" sz="1100" dirty="0"/>
          </a:p>
        </p:txBody>
      </p:sp>
      <p:sp>
        <p:nvSpPr>
          <p:cNvPr id="11" name="Shape 8"/>
          <p:cNvSpPr/>
          <p:nvPr/>
        </p:nvSpPr>
        <p:spPr>
          <a:xfrm>
            <a:off x="2217420" y="1508760"/>
            <a:ext cx="1600200" cy="2834640"/>
          </a:xfrm>
          <a:prstGeom prst="rect">
            <a:avLst/>
          </a:prstGeom>
          <a:solidFill>
            <a:srgbClr val="FFFFFF"/>
          </a:solidFill>
          <a:ln w="6350">
            <a:solidFill>
              <a:srgbClr val="D9DEF0"/>
            </a:solidFill>
            <a:prstDash val="solid"/>
          </a:ln>
          <a:effectLst>
            <a:outerShdw sx="100000" sy="100000" kx="0" ky="0" algn="bl" rotWithShape="0" blurRad="127000" dist="25400" dir="5400000">
              <a:srgbClr val="000000">
                <a:alpha val="8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2217420" y="1508760"/>
            <a:ext cx="1600200" cy="777240"/>
          </a:xfrm>
          <a:prstGeom prst="rect">
            <a:avLst/>
          </a:prstGeom>
          <a:solidFill>
            <a:srgbClr val="0F1E4D"/>
          </a:solidFill>
          <a:ln w="12700">
            <a:solidFill>
              <a:srgbClr val="0F1E4D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2217420" y="1645920"/>
            <a:ext cx="1600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D4A8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800" dirty="0"/>
          </a:p>
        </p:txBody>
      </p:sp>
      <p:sp>
        <p:nvSpPr>
          <p:cNvPr id="14" name="Shape 11"/>
          <p:cNvSpPr/>
          <p:nvPr/>
        </p:nvSpPr>
        <p:spPr>
          <a:xfrm>
            <a:off x="2606040" y="2468880"/>
            <a:ext cx="822960" cy="822960"/>
          </a:xfrm>
          <a:prstGeom prst="ellipse">
            <a:avLst/>
          </a:prstGeom>
          <a:solidFill>
            <a:srgbClr val="CADCFC"/>
          </a:solidFill>
          <a:ln w="12700">
            <a:solidFill>
              <a:srgbClr val="CADCFC"/>
            </a:solidFill>
            <a:prstDash val="solid"/>
          </a:ln>
        </p:spPr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88920" y="2651760"/>
            <a:ext cx="457200" cy="45720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2217420" y="3474720"/>
            <a:ext cx="1600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F1E4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Development</a:t>
            </a:r>
            <a:endParaRPr lang="en-US" sz="1400" dirty="0"/>
          </a:p>
        </p:txBody>
      </p:sp>
      <p:sp>
        <p:nvSpPr>
          <p:cNvPr id="17" name="Text 13"/>
          <p:cNvSpPr/>
          <p:nvPr/>
        </p:nvSpPr>
        <p:spPr>
          <a:xfrm>
            <a:off x="2308860" y="3794760"/>
            <a:ext cx="1417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470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พัฒนาและฝึกอบรม</a:t>
            </a:r>
            <a:endParaRPr lang="en-US" sz="1100" dirty="0"/>
          </a:p>
        </p:txBody>
      </p:sp>
      <p:sp>
        <p:nvSpPr>
          <p:cNvPr id="18" name="Shape 14"/>
          <p:cNvSpPr/>
          <p:nvPr/>
        </p:nvSpPr>
        <p:spPr>
          <a:xfrm>
            <a:off x="3954780" y="1508760"/>
            <a:ext cx="1600200" cy="2834640"/>
          </a:xfrm>
          <a:prstGeom prst="rect">
            <a:avLst/>
          </a:prstGeom>
          <a:solidFill>
            <a:srgbClr val="FFFFFF"/>
          </a:solidFill>
          <a:ln w="6350">
            <a:solidFill>
              <a:srgbClr val="D9DEF0"/>
            </a:solidFill>
            <a:prstDash val="solid"/>
          </a:ln>
          <a:effectLst>
            <a:outerShdw sx="100000" sy="100000" kx="0" ky="0" algn="bl" rotWithShape="0" blurRad="127000" dist="25400" dir="5400000">
              <a:srgbClr val="000000">
                <a:alpha val="8000"/>
              </a:srgbClr>
            </a:outerShdw>
          </a:effectLst>
        </p:spPr>
      </p:sp>
      <p:sp>
        <p:nvSpPr>
          <p:cNvPr id="19" name="Shape 15"/>
          <p:cNvSpPr/>
          <p:nvPr/>
        </p:nvSpPr>
        <p:spPr>
          <a:xfrm>
            <a:off x="3954780" y="1508760"/>
            <a:ext cx="1600200" cy="777240"/>
          </a:xfrm>
          <a:prstGeom prst="rect">
            <a:avLst/>
          </a:prstGeom>
          <a:solidFill>
            <a:srgbClr val="0F1E4D"/>
          </a:solidFill>
          <a:ln w="12700">
            <a:solidFill>
              <a:srgbClr val="0F1E4D"/>
            </a:solidFill>
            <a:prstDash val="solid"/>
          </a:ln>
        </p:spPr>
      </p:sp>
      <p:sp>
        <p:nvSpPr>
          <p:cNvPr id="20" name="Text 16"/>
          <p:cNvSpPr/>
          <p:nvPr/>
        </p:nvSpPr>
        <p:spPr>
          <a:xfrm>
            <a:off x="3954780" y="1645920"/>
            <a:ext cx="1600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D4A8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800" dirty="0"/>
          </a:p>
        </p:txBody>
      </p:sp>
      <p:sp>
        <p:nvSpPr>
          <p:cNvPr id="21" name="Shape 17"/>
          <p:cNvSpPr/>
          <p:nvPr/>
        </p:nvSpPr>
        <p:spPr>
          <a:xfrm>
            <a:off x="4343400" y="2468880"/>
            <a:ext cx="822960" cy="822960"/>
          </a:xfrm>
          <a:prstGeom prst="ellipse">
            <a:avLst/>
          </a:prstGeom>
          <a:solidFill>
            <a:srgbClr val="CADCFC"/>
          </a:solidFill>
          <a:ln w="12700">
            <a:solidFill>
              <a:srgbClr val="CADCFC"/>
            </a:solidFill>
            <a:prstDash val="solid"/>
          </a:ln>
        </p:spPr>
      </p:sp>
      <p:pic>
        <p:nvPicPr>
          <p:cNvPr id="2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26280" y="2651760"/>
            <a:ext cx="457200" cy="45720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3954780" y="3474720"/>
            <a:ext cx="1600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F1E4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Retention</a:t>
            </a:r>
            <a:endParaRPr lang="en-US" sz="1400" dirty="0"/>
          </a:p>
        </p:txBody>
      </p:sp>
      <p:sp>
        <p:nvSpPr>
          <p:cNvPr id="24" name="Text 19"/>
          <p:cNvSpPr/>
          <p:nvPr/>
        </p:nvSpPr>
        <p:spPr>
          <a:xfrm>
            <a:off x="4046220" y="3794760"/>
            <a:ext cx="1417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470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รักษาพนักงาน</a:t>
            </a:r>
            <a:endParaRPr lang="en-US" sz="1100" dirty="0"/>
          </a:p>
        </p:txBody>
      </p:sp>
      <p:sp>
        <p:nvSpPr>
          <p:cNvPr id="25" name="Shape 20"/>
          <p:cNvSpPr/>
          <p:nvPr/>
        </p:nvSpPr>
        <p:spPr>
          <a:xfrm>
            <a:off x="5692140" y="1508760"/>
            <a:ext cx="1600200" cy="2834640"/>
          </a:xfrm>
          <a:prstGeom prst="rect">
            <a:avLst/>
          </a:prstGeom>
          <a:solidFill>
            <a:srgbClr val="FFFFFF"/>
          </a:solidFill>
          <a:ln w="6350">
            <a:solidFill>
              <a:srgbClr val="D9DEF0"/>
            </a:solidFill>
            <a:prstDash val="solid"/>
          </a:ln>
          <a:effectLst>
            <a:outerShdw sx="100000" sy="100000" kx="0" ky="0" algn="bl" rotWithShape="0" blurRad="127000" dist="25400" dir="5400000">
              <a:srgbClr val="000000">
                <a:alpha val="8000"/>
              </a:srgbClr>
            </a:outerShdw>
          </a:effectLst>
        </p:spPr>
      </p:sp>
      <p:sp>
        <p:nvSpPr>
          <p:cNvPr id="26" name="Shape 21"/>
          <p:cNvSpPr/>
          <p:nvPr/>
        </p:nvSpPr>
        <p:spPr>
          <a:xfrm>
            <a:off x="5692140" y="1508760"/>
            <a:ext cx="1600200" cy="777240"/>
          </a:xfrm>
          <a:prstGeom prst="rect">
            <a:avLst/>
          </a:prstGeom>
          <a:solidFill>
            <a:srgbClr val="0F1E4D"/>
          </a:solidFill>
          <a:ln w="12700">
            <a:solidFill>
              <a:srgbClr val="0F1E4D"/>
            </a:solidFill>
            <a:prstDash val="solid"/>
          </a:ln>
        </p:spPr>
      </p:sp>
      <p:sp>
        <p:nvSpPr>
          <p:cNvPr id="27" name="Text 22"/>
          <p:cNvSpPr/>
          <p:nvPr/>
        </p:nvSpPr>
        <p:spPr>
          <a:xfrm>
            <a:off x="5692140" y="1645920"/>
            <a:ext cx="1600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D4A8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2800" dirty="0"/>
          </a:p>
        </p:txBody>
      </p:sp>
      <p:sp>
        <p:nvSpPr>
          <p:cNvPr id="28" name="Shape 23"/>
          <p:cNvSpPr/>
          <p:nvPr/>
        </p:nvSpPr>
        <p:spPr>
          <a:xfrm>
            <a:off x="6080760" y="2468880"/>
            <a:ext cx="822960" cy="822960"/>
          </a:xfrm>
          <a:prstGeom prst="ellipse">
            <a:avLst/>
          </a:prstGeom>
          <a:solidFill>
            <a:srgbClr val="CADCFC"/>
          </a:solidFill>
          <a:ln w="12700">
            <a:solidFill>
              <a:srgbClr val="CADCFC"/>
            </a:solidFill>
            <a:prstDash val="solid"/>
          </a:ln>
        </p:spPr>
      </p:sp>
      <p:pic>
        <p:nvPicPr>
          <p:cNvPr id="29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63640" y="2651760"/>
            <a:ext cx="457200" cy="457200"/>
          </a:xfrm>
          <a:prstGeom prst="rect">
            <a:avLst/>
          </a:prstGeom>
        </p:spPr>
      </p:pic>
      <p:sp>
        <p:nvSpPr>
          <p:cNvPr id="30" name="Text 24"/>
          <p:cNvSpPr/>
          <p:nvPr/>
        </p:nvSpPr>
        <p:spPr>
          <a:xfrm>
            <a:off x="5692140" y="3474720"/>
            <a:ext cx="1600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F1E4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Relations</a:t>
            </a:r>
            <a:endParaRPr lang="en-US" sz="1400" dirty="0"/>
          </a:p>
        </p:txBody>
      </p:sp>
      <p:sp>
        <p:nvSpPr>
          <p:cNvPr id="31" name="Text 25"/>
          <p:cNvSpPr/>
          <p:nvPr/>
        </p:nvSpPr>
        <p:spPr>
          <a:xfrm>
            <a:off x="5783580" y="3794760"/>
            <a:ext cx="1417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470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ความสัมพันธ์ในองค์กร</a:t>
            </a:r>
            <a:endParaRPr lang="en-US" sz="1100" dirty="0"/>
          </a:p>
        </p:txBody>
      </p:sp>
      <p:sp>
        <p:nvSpPr>
          <p:cNvPr id="32" name="Shape 26"/>
          <p:cNvSpPr/>
          <p:nvPr/>
        </p:nvSpPr>
        <p:spPr>
          <a:xfrm>
            <a:off x="7429500" y="1508760"/>
            <a:ext cx="1600200" cy="2834640"/>
          </a:xfrm>
          <a:prstGeom prst="rect">
            <a:avLst/>
          </a:prstGeom>
          <a:solidFill>
            <a:srgbClr val="FFFFFF"/>
          </a:solidFill>
          <a:ln w="6350">
            <a:solidFill>
              <a:srgbClr val="D9DEF0"/>
            </a:solidFill>
            <a:prstDash val="solid"/>
          </a:ln>
          <a:effectLst>
            <a:outerShdw sx="100000" sy="100000" kx="0" ky="0" algn="bl" rotWithShape="0" blurRad="127000" dist="25400" dir="5400000">
              <a:srgbClr val="000000">
                <a:alpha val="8000"/>
              </a:srgbClr>
            </a:outerShdw>
          </a:effectLst>
        </p:spPr>
      </p:sp>
      <p:sp>
        <p:nvSpPr>
          <p:cNvPr id="33" name="Shape 27"/>
          <p:cNvSpPr/>
          <p:nvPr/>
        </p:nvSpPr>
        <p:spPr>
          <a:xfrm>
            <a:off x="7429500" y="1508760"/>
            <a:ext cx="1600200" cy="777240"/>
          </a:xfrm>
          <a:prstGeom prst="rect">
            <a:avLst/>
          </a:prstGeom>
          <a:solidFill>
            <a:srgbClr val="0F1E4D"/>
          </a:solidFill>
          <a:ln w="12700">
            <a:solidFill>
              <a:srgbClr val="0F1E4D"/>
            </a:solidFill>
            <a:prstDash val="solid"/>
          </a:ln>
        </p:spPr>
      </p:sp>
      <p:sp>
        <p:nvSpPr>
          <p:cNvPr id="34" name="Text 28"/>
          <p:cNvSpPr/>
          <p:nvPr/>
        </p:nvSpPr>
        <p:spPr>
          <a:xfrm>
            <a:off x="7429500" y="1645920"/>
            <a:ext cx="1600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D4A8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05</a:t>
            </a:r>
            <a:endParaRPr lang="en-US" sz="2800" dirty="0"/>
          </a:p>
        </p:txBody>
      </p:sp>
      <p:sp>
        <p:nvSpPr>
          <p:cNvPr id="35" name="Shape 29"/>
          <p:cNvSpPr/>
          <p:nvPr/>
        </p:nvSpPr>
        <p:spPr>
          <a:xfrm>
            <a:off x="7818120" y="2468880"/>
            <a:ext cx="822960" cy="822960"/>
          </a:xfrm>
          <a:prstGeom prst="ellipse">
            <a:avLst/>
          </a:prstGeom>
          <a:solidFill>
            <a:srgbClr val="CADCFC"/>
          </a:solidFill>
          <a:ln w="12700">
            <a:solidFill>
              <a:srgbClr val="CADCFC"/>
            </a:solidFill>
            <a:prstDash val="solid"/>
          </a:ln>
        </p:spPr>
      </p:sp>
      <p:pic>
        <p:nvPicPr>
          <p:cNvPr id="3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01000" y="2651760"/>
            <a:ext cx="457200" cy="457200"/>
          </a:xfrm>
          <a:prstGeom prst="rect">
            <a:avLst/>
          </a:prstGeom>
        </p:spPr>
      </p:pic>
      <p:sp>
        <p:nvSpPr>
          <p:cNvPr id="37" name="Text 30"/>
          <p:cNvSpPr/>
          <p:nvPr/>
        </p:nvSpPr>
        <p:spPr>
          <a:xfrm>
            <a:off x="7429500" y="3474720"/>
            <a:ext cx="1600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F1E4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Compliance</a:t>
            </a:r>
            <a:endParaRPr lang="en-US" sz="1400" dirty="0"/>
          </a:p>
        </p:txBody>
      </p:sp>
      <p:sp>
        <p:nvSpPr>
          <p:cNvPr id="38" name="Text 31"/>
          <p:cNvSpPr/>
          <p:nvPr/>
        </p:nvSpPr>
        <p:spPr>
          <a:xfrm>
            <a:off x="7520940" y="3794760"/>
            <a:ext cx="1417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470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ปฏิบัติตามกฎระเบียบ</a:t>
            </a:r>
            <a:endParaRPr lang="en-US" sz="1100" dirty="0"/>
          </a:p>
        </p:txBody>
      </p:sp>
      <p:sp>
        <p:nvSpPr>
          <p:cNvPr id="39" name="Shape 32"/>
          <p:cNvSpPr/>
          <p:nvPr/>
        </p:nvSpPr>
        <p:spPr>
          <a:xfrm>
            <a:off x="457200" y="4800600"/>
            <a:ext cx="8229600" cy="0"/>
          </a:xfrm>
          <a:prstGeom prst="line">
            <a:avLst/>
          </a:prstGeom>
          <a:noFill/>
          <a:ln w="9525">
            <a:solidFill>
              <a:srgbClr val="D9DEF0"/>
            </a:solidFill>
            <a:prstDash val="solid"/>
          </a:ln>
        </p:spPr>
      </p:sp>
      <p:sp>
        <p:nvSpPr>
          <p:cNvPr id="40" name="Text 33"/>
          <p:cNvSpPr/>
          <p:nvPr/>
        </p:nvSpPr>
        <p:spPr>
          <a:xfrm>
            <a:off x="457200" y="4864608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0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HR KPI Executive Summary</a:t>
            </a:r>
            <a:endParaRPr lang="en-US" sz="900" dirty="0"/>
          </a:p>
        </p:txBody>
      </p:sp>
      <p:sp>
        <p:nvSpPr>
          <p:cNvPr id="41" name="Text 34"/>
          <p:cNvSpPr/>
          <p:nvPr/>
        </p:nvSpPr>
        <p:spPr>
          <a:xfrm>
            <a:off x="6858000" y="4864608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0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EsteeMATE  |  04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0F1E4D"/>
          </a:solidFill>
          <a:ln w="12700">
            <a:solidFill>
              <a:srgbClr val="0F1E4D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82880"/>
            <a:ext cx="13716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CADCF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7200" dirty="0"/>
          </a:p>
        </p:txBody>
      </p:sp>
      <p:sp>
        <p:nvSpPr>
          <p:cNvPr id="4" name="Shape 2"/>
          <p:cNvSpPr/>
          <p:nvPr/>
        </p:nvSpPr>
        <p:spPr>
          <a:xfrm>
            <a:off x="7863840" y="365760"/>
            <a:ext cx="822960" cy="822960"/>
          </a:xfrm>
          <a:prstGeom prst="ellipse">
            <a:avLst/>
          </a:prstGeom>
          <a:solidFill>
            <a:srgbClr val="0F1E4D"/>
          </a:solidFill>
          <a:ln w="12700">
            <a:solidFill>
              <a:srgbClr val="0F1E4D"/>
            </a:solidFill>
            <a:prstDash val="solid"/>
          </a:ln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46720" y="548640"/>
            <a:ext cx="457200" cy="45720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737360" y="365760"/>
            <a:ext cx="5943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F1E4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การสรรหาและคัดเลือกพนักงาน</a:t>
            </a:r>
            <a:endParaRPr lang="en-US" sz="2600" dirty="0"/>
          </a:p>
        </p:txBody>
      </p:sp>
      <p:sp>
        <p:nvSpPr>
          <p:cNvPr id="7" name="Text 4"/>
          <p:cNvSpPr/>
          <p:nvPr/>
        </p:nvSpPr>
        <p:spPr>
          <a:xfrm>
            <a:off x="1737360" y="868680"/>
            <a:ext cx="5943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D4A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Recruitment &amp; Selection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457200" y="1325880"/>
            <a:ext cx="8229600" cy="411480"/>
          </a:xfrm>
          <a:prstGeom prst="rect">
            <a:avLst/>
          </a:prstGeom>
          <a:solidFill>
            <a:srgbClr val="F5F7FC"/>
          </a:solidFill>
          <a:ln w="12700">
            <a:solidFill>
              <a:srgbClr val="F5F7FC"/>
            </a:solidFill>
            <a:prstDash val="solid"/>
          </a:ln>
        </p:spPr>
      </p:sp>
      <p:sp>
        <p:nvSpPr>
          <p:cNvPr id="9" name="Shape 6"/>
          <p:cNvSpPr/>
          <p:nvPr/>
        </p:nvSpPr>
        <p:spPr>
          <a:xfrm>
            <a:off x="457200" y="1325880"/>
            <a:ext cx="73152" cy="411480"/>
          </a:xfrm>
          <a:prstGeom prst="rect">
            <a:avLst/>
          </a:prstGeom>
          <a:solidFill>
            <a:srgbClr val="D4A84B"/>
          </a:solidFill>
          <a:ln w="12700">
            <a:solidFill>
              <a:srgbClr val="D4A84B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685800" y="1325880"/>
            <a:ext cx="7955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1A25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วัดประสิทธิภาพตั้งแต่การเปิดรับสมัครจนถึงการได้พนักงานที่มีคุณภาพ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7200" y="1920240"/>
            <a:ext cx="8229600" cy="777240"/>
          </a:xfrm>
          <a:prstGeom prst="rect">
            <a:avLst/>
          </a:prstGeom>
          <a:solidFill>
            <a:srgbClr val="FFFFFF"/>
          </a:solidFill>
          <a:ln w="9525">
            <a:solidFill>
              <a:srgbClr val="D9DEF0"/>
            </a:solidFill>
            <a:prstDash val="solid"/>
          </a:ln>
        </p:spPr>
      </p:sp>
      <p:sp>
        <p:nvSpPr>
          <p:cNvPr id="12" name="Shape 9"/>
          <p:cNvSpPr/>
          <p:nvPr/>
        </p:nvSpPr>
        <p:spPr>
          <a:xfrm>
            <a:off x="457200" y="1920240"/>
            <a:ext cx="54864" cy="777240"/>
          </a:xfrm>
          <a:prstGeom prst="rect">
            <a:avLst/>
          </a:prstGeom>
          <a:solidFill>
            <a:srgbClr val="D4A84B"/>
          </a:solidFill>
          <a:ln w="12700">
            <a:solidFill>
              <a:srgbClr val="D4A84B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685800" y="2084832"/>
            <a:ext cx="457200" cy="457200"/>
          </a:xfrm>
          <a:prstGeom prst="ellipse">
            <a:avLst/>
          </a:prstGeom>
          <a:solidFill>
            <a:srgbClr val="0F1E4D"/>
          </a:solidFill>
          <a:ln w="12700">
            <a:solidFill>
              <a:srgbClr val="0F1E4D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685800" y="208483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D4A8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600" dirty="0"/>
          </a:p>
        </p:txBody>
      </p:sp>
      <p:sp>
        <p:nvSpPr>
          <p:cNvPr id="15" name="Text 12"/>
          <p:cNvSpPr/>
          <p:nvPr/>
        </p:nvSpPr>
        <p:spPr>
          <a:xfrm>
            <a:off x="1280160" y="1993392"/>
            <a:ext cx="4114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F1E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อัตราการตอบรับข้อเสนอ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1280160" y="2313432"/>
            <a:ext cx="4114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D4A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Offer Acceptance Rate</a:t>
            </a:r>
            <a:endParaRPr lang="en-US" sz="1000" dirty="0"/>
          </a:p>
        </p:txBody>
      </p:sp>
      <p:sp>
        <p:nvSpPr>
          <p:cNvPr id="17" name="Text 14"/>
          <p:cNvSpPr/>
          <p:nvPr/>
        </p:nvSpPr>
        <p:spPr>
          <a:xfrm>
            <a:off x="5486400" y="1993392"/>
            <a:ext cx="3108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0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เปอร์เซ็นต์ของผู้สมัครที่ยอมรับข้อเสนอการจ้างงาน</a:t>
            </a:r>
            <a:endParaRPr lang="en-US" sz="1000" dirty="0"/>
          </a:p>
        </p:txBody>
      </p:sp>
      <p:sp>
        <p:nvSpPr>
          <p:cNvPr id="18" name="Shape 15"/>
          <p:cNvSpPr/>
          <p:nvPr/>
        </p:nvSpPr>
        <p:spPr>
          <a:xfrm>
            <a:off x="457200" y="2788920"/>
            <a:ext cx="8229600" cy="777240"/>
          </a:xfrm>
          <a:prstGeom prst="rect">
            <a:avLst/>
          </a:prstGeom>
          <a:solidFill>
            <a:srgbClr val="FFFFFF"/>
          </a:solidFill>
          <a:ln w="9525">
            <a:solidFill>
              <a:srgbClr val="D9DEF0"/>
            </a:solidFill>
            <a:prstDash val="solid"/>
          </a:ln>
        </p:spPr>
      </p:sp>
      <p:sp>
        <p:nvSpPr>
          <p:cNvPr id="19" name="Shape 16"/>
          <p:cNvSpPr/>
          <p:nvPr/>
        </p:nvSpPr>
        <p:spPr>
          <a:xfrm>
            <a:off x="457200" y="2788920"/>
            <a:ext cx="54864" cy="777240"/>
          </a:xfrm>
          <a:prstGeom prst="rect">
            <a:avLst/>
          </a:prstGeom>
          <a:solidFill>
            <a:srgbClr val="D4A84B"/>
          </a:solidFill>
          <a:ln w="12700">
            <a:solidFill>
              <a:srgbClr val="D4A84B"/>
            </a:solidFill>
            <a:prstDash val="solid"/>
          </a:ln>
        </p:spPr>
      </p:sp>
      <p:sp>
        <p:nvSpPr>
          <p:cNvPr id="20" name="Shape 17"/>
          <p:cNvSpPr/>
          <p:nvPr/>
        </p:nvSpPr>
        <p:spPr>
          <a:xfrm>
            <a:off x="685800" y="2953512"/>
            <a:ext cx="457200" cy="457200"/>
          </a:xfrm>
          <a:prstGeom prst="ellipse">
            <a:avLst/>
          </a:prstGeom>
          <a:solidFill>
            <a:srgbClr val="0F1E4D"/>
          </a:solidFill>
          <a:ln w="12700">
            <a:solidFill>
              <a:srgbClr val="0F1E4D"/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685800" y="295351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D4A8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600" dirty="0"/>
          </a:p>
        </p:txBody>
      </p:sp>
      <p:sp>
        <p:nvSpPr>
          <p:cNvPr id="22" name="Text 19"/>
          <p:cNvSpPr/>
          <p:nvPr/>
        </p:nvSpPr>
        <p:spPr>
          <a:xfrm>
            <a:off x="1280160" y="2862072"/>
            <a:ext cx="4114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F1E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ระยะเวลาในการกรอกตำแหน่งงาน</a:t>
            </a:r>
            <a:endParaRPr lang="en-US" sz="1400" dirty="0"/>
          </a:p>
        </p:txBody>
      </p:sp>
      <p:sp>
        <p:nvSpPr>
          <p:cNvPr id="23" name="Text 20"/>
          <p:cNvSpPr/>
          <p:nvPr/>
        </p:nvSpPr>
        <p:spPr>
          <a:xfrm>
            <a:off x="1280160" y="3182112"/>
            <a:ext cx="4114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D4A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Time to Fill</a:t>
            </a:r>
            <a:endParaRPr lang="en-US" sz="1000" dirty="0"/>
          </a:p>
        </p:txBody>
      </p:sp>
      <p:sp>
        <p:nvSpPr>
          <p:cNvPr id="24" name="Text 21"/>
          <p:cNvSpPr/>
          <p:nvPr/>
        </p:nvSpPr>
        <p:spPr>
          <a:xfrm>
            <a:off x="5486400" y="2862072"/>
            <a:ext cx="3108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0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จำนวนวันเฉลี่ยที่ใช้ในการกรอกตำแหน่งงานที่เปิดรับ</a:t>
            </a:r>
            <a:endParaRPr lang="en-US" sz="1000" dirty="0"/>
          </a:p>
        </p:txBody>
      </p:sp>
      <p:sp>
        <p:nvSpPr>
          <p:cNvPr id="25" name="Shape 22"/>
          <p:cNvSpPr/>
          <p:nvPr/>
        </p:nvSpPr>
        <p:spPr>
          <a:xfrm>
            <a:off x="457200" y="3657600"/>
            <a:ext cx="8229600" cy="777240"/>
          </a:xfrm>
          <a:prstGeom prst="rect">
            <a:avLst/>
          </a:prstGeom>
          <a:solidFill>
            <a:srgbClr val="FFFFFF"/>
          </a:solidFill>
          <a:ln w="9525">
            <a:solidFill>
              <a:srgbClr val="D9DEF0"/>
            </a:solidFill>
            <a:prstDash val="solid"/>
          </a:ln>
        </p:spPr>
      </p:sp>
      <p:sp>
        <p:nvSpPr>
          <p:cNvPr id="26" name="Shape 23"/>
          <p:cNvSpPr/>
          <p:nvPr/>
        </p:nvSpPr>
        <p:spPr>
          <a:xfrm>
            <a:off x="457200" y="3657600"/>
            <a:ext cx="54864" cy="777240"/>
          </a:xfrm>
          <a:prstGeom prst="rect">
            <a:avLst/>
          </a:prstGeom>
          <a:solidFill>
            <a:srgbClr val="D4A84B"/>
          </a:solidFill>
          <a:ln w="12700">
            <a:solidFill>
              <a:srgbClr val="D4A84B"/>
            </a:solidFill>
            <a:prstDash val="solid"/>
          </a:ln>
        </p:spPr>
      </p:sp>
      <p:sp>
        <p:nvSpPr>
          <p:cNvPr id="27" name="Shape 24"/>
          <p:cNvSpPr/>
          <p:nvPr/>
        </p:nvSpPr>
        <p:spPr>
          <a:xfrm>
            <a:off x="685800" y="3822192"/>
            <a:ext cx="457200" cy="457200"/>
          </a:xfrm>
          <a:prstGeom prst="ellipse">
            <a:avLst/>
          </a:prstGeom>
          <a:solidFill>
            <a:srgbClr val="0F1E4D"/>
          </a:solidFill>
          <a:ln w="12700">
            <a:solidFill>
              <a:srgbClr val="0F1E4D"/>
            </a:solidFill>
            <a:prstDash val="solid"/>
          </a:ln>
        </p:spPr>
      </p:sp>
      <p:sp>
        <p:nvSpPr>
          <p:cNvPr id="28" name="Text 25"/>
          <p:cNvSpPr/>
          <p:nvPr/>
        </p:nvSpPr>
        <p:spPr>
          <a:xfrm>
            <a:off x="685800" y="382219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D4A8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600" dirty="0"/>
          </a:p>
        </p:txBody>
      </p:sp>
      <p:sp>
        <p:nvSpPr>
          <p:cNvPr id="29" name="Text 26"/>
          <p:cNvSpPr/>
          <p:nvPr/>
        </p:nvSpPr>
        <p:spPr>
          <a:xfrm>
            <a:off x="1280160" y="3730752"/>
            <a:ext cx="4114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F1E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คุณภาพของผู้สมัคร</a:t>
            </a:r>
            <a:endParaRPr lang="en-US" sz="1400" dirty="0"/>
          </a:p>
        </p:txBody>
      </p:sp>
      <p:sp>
        <p:nvSpPr>
          <p:cNvPr id="30" name="Text 27"/>
          <p:cNvSpPr/>
          <p:nvPr/>
        </p:nvSpPr>
        <p:spPr>
          <a:xfrm>
            <a:off x="1280160" y="4050792"/>
            <a:ext cx="4114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D4A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Quality of Hire</a:t>
            </a:r>
            <a:endParaRPr lang="en-US" sz="1000" dirty="0"/>
          </a:p>
        </p:txBody>
      </p:sp>
      <p:sp>
        <p:nvSpPr>
          <p:cNvPr id="31" name="Text 28"/>
          <p:cNvSpPr/>
          <p:nvPr/>
        </p:nvSpPr>
        <p:spPr>
          <a:xfrm>
            <a:off x="5486400" y="3730752"/>
            <a:ext cx="3108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0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ประเมินความสามารถของผู้ได้รับจ้างหลังผ่านทดลองงาน 6 เดือน</a:t>
            </a:r>
            <a:endParaRPr lang="en-US" sz="1000" dirty="0"/>
          </a:p>
        </p:txBody>
      </p:sp>
      <p:sp>
        <p:nvSpPr>
          <p:cNvPr id="32" name="Shape 29"/>
          <p:cNvSpPr/>
          <p:nvPr/>
        </p:nvSpPr>
        <p:spPr>
          <a:xfrm>
            <a:off x="457200" y="4800600"/>
            <a:ext cx="8229600" cy="0"/>
          </a:xfrm>
          <a:prstGeom prst="line">
            <a:avLst/>
          </a:prstGeom>
          <a:noFill/>
          <a:ln w="9525">
            <a:solidFill>
              <a:srgbClr val="D9DEF0"/>
            </a:solidFill>
            <a:prstDash val="solid"/>
          </a:ln>
        </p:spPr>
      </p:sp>
      <p:sp>
        <p:nvSpPr>
          <p:cNvPr id="33" name="Text 30"/>
          <p:cNvSpPr/>
          <p:nvPr/>
        </p:nvSpPr>
        <p:spPr>
          <a:xfrm>
            <a:off x="457200" y="4864608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0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HR KPI Executive Summary</a:t>
            </a:r>
            <a:endParaRPr lang="en-US" sz="900" dirty="0"/>
          </a:p>
        </p:txBody>
      </p:sp>
      <p:sp>
        <p:nvSpPr>
          <p:cNvPr id="34" name="Text 31"/>
          <p:cNvSpPr/>
          <p:nvPr/>
        </p:nvSpPr>
        <p:spPr>
          <a:xfrm>
            <a:off x="6858000" y="4864608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0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EsteeMATE  |  05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0F1E4D"/>
          </a:solidFill>
          <a:ln w="12700">
            <a:solidFill>
              <a:srgbClr val="0F1E4D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82880"/>
            <a:ext cx="13716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CADCF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7200" dirty="0"/>
          </a:p>
        </p:txBody>
      </p:sp>
      <p:sp>
        <p:nvSpPr>
          <p:cNvPr id="4" name="Shape 2"/>
          <p:cNvSpPr/>
          <p:nvPr/>
        </p:nvSpPr>
        <p:spPr>
          <a:xfrm>
            <a:off x="7863840" y="365760"/>
            <a:ext cx="822960" cy="822960"/>
          </a:xfrm>
          <a:prstGeom prst="ellipse">
            <a:avLst/>
          </a:prstGeom>
          <a:solidFill>
            <a:srgbClr val="0F1E4D"/>
          </a:solidFill>
          <a:ln w="12700">
            <a:solidFill>
              <a:srgbClr val="0F1E4D"/>
            </a:solidFill>
            <a:prstDash val="solid"/>
          </a:ln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46720" y="548640"/>
            <a:ext cx="457200" cy="45720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737360" y="365760"/>
            <a:ext cx="5943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F1E4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การพัฒนาและฝึกอบรมพนักงาน</a:t>
            </a:r>
            <a:endParaRPr lang="en-US" sz="2600" dirty="0"/>
          </a:p>
        </p:txBody>
      </p:sp>
      <p:sp>
        <p:nvSpPr>
          <p:cNvPr id="7" name="Text 4"/>
          <p:cNvSpPr/>
          <p:nvPr/>
        </p:nvSpPr>
        <p:spPr>
          <a:xfrm>
            <a:off x="1737360" y="868680"/>
            <a:ext cx="5943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D4A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Employee Development &amp; Training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457200" y="1325880"/>
            <a:ext cx="8229600" cy="411480"/>
          </a:xfrm>
          <a:prstGeom prst="rect">
            <a:avLst/>
          </a:prstGeom>
          <a:solidFill>
            <a:srgbClr val="F5F7FC"/>
          </a:solidFill>
          <a:ln w="12700">
            <a:solidFill>
              <a:srgbClr val="F5F7FC"/>
            </a:solidFill>
            <a:prstDash val="solid"/>
          </a:ln>
        </p:spPr>
      </p:sp>
      <p:sp>
        <p:nvSpPr>
          <p:cNvPr id="9" name="Shape 6"/>
          <p:cNvSpPr/>
          <p:nvPr/>
        </p:nvSpPr>
        <p:spPr>
          <a:xfrm>
            <a:off x="457200" y="1325880"/>
            <a:ext cx="73152" cy="411480"/>
          </a:xfrm>
          <a:prstGeom prst="rect">
            <a:avLst/>
          </a:prstGeom>
          <a:solidFill>
            <a:srgbClr val="D4A84B"/>
          </a:solidFill>
          <a:ln w="12700">
            <a:solidFill>
              <a:srgbClr val="D4A84B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685800" y="1325880"/>
            <a:ext cx="7955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1A25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ยกระดับทักษะบุคลากรให้สอดคล้องกับความต้องการขององค์กร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7200" y="1920240"/>
            <a:ext cx="8229600" cy="777240"/>
          </a:xfrm>
          <a:prstGeom prst="rect">
            <a:avLst/>
          </a:prstGeom>
          <a:solidFill>
            <a:srgbClr val="FFFFFF"/>
          </a:solidFill>
          <a:ln w="9525">
            <a:solidFill>
              <a:srgbClr val="D9DEF0"/>
            </a:solidFill>
            <a:prstDash val="solid"/>
          </a:ln>
        </p:spPr>
      </p:sp>
      <p:sp>
        <p:nvSpPr>
          <p:cNvPr id="12" name="Shape 9"/>
          <p:cNvSpPr/>
          <p:nvPr/>
        </p:nvSpPr>
        <p:spPr>
          <a:xfrm>
            <a:off x="457200" y="1920240"/>
            <a:ext cx="54864" cy="777240"/>
          </a:xfrm>
          <a:prstGeom prst="rect">
            <a:avLst/>
          </a:prstGeom>
          <a:solidFill>
            <a:srgbClr val="D4A84B"/>
          </a:solidFill>
          <a:ln w="12700">
            <a:solidFill>
              <a:srgbClr val="D4A84B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685800" y="2084832"/>
            <a:ext cx="457200" cy="457200"/>
          </a:xfrm>
          <a:prstGeom prst="ellipse">
            <a:avLst/>
          </a:prstGeom>
          <a:solidFill>
            <a:srgbClr val="0F1E4D"/>
          </a:solidFill>
          <a:ln w="12700">
            <a:solidFill>
              <a:srgbClr val="0F1E4D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685800" y="208483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D4A8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600" dirty="0"/>
          </a:p>
        </p:txBody>
      </p:sp>
      <p:sp>
        <p:nvSpPr>
          <p:cNvPr id="15" name="Text 12"/>
          <p:cNvSpPr/>
          <p:nvPr/>
        </p:nvSpPr>
        <p:spPr>
          <a:xfrm>
            <a:off x="1280160" y="1993392"/>
            <a:ext cx="4114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F1E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อัตราการเข้าร่วมการฝึกอบรม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1280160" y="2313432"/>
            <a:ext cx="4114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D4A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Training Participation Rate</a:t>
            </a:r>
            <a:endParaRPr lang="en-US" sz="1000" dirty="0"/>
          </a:p>
        </p:txBody>
      </p:sp>
      <p:sp>
        <p:nvSpPr>
          <p:cNvPr id="17" name="Text 14"/>
          <p:cNvSpPr/>
          <p:nvPr/>
        </p:nvSpPr>
        <p:spPr>
          <a:xfrm>
            <a:off x="5486400" y="1993392"/>
            <a:ext cx="3108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0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สัดส่วนของพนักงานที่เข้าร่วมโปรแกรมฝึกอบรมจากจำนวนทั้งหมด</a:t>
            </a:r>
            <a:endParaRPr lang="en-US" sz="1000" dirty="0"/>
          </a:p>
        </p:txBody>
      </p:sp>
      <p:sp>
        <p:nvSpPr>
          <p:cNvPr id="18" name="Shape 15"/>
          <p:cNvSpPr/>
          <p:nvPr/>
        </p:nvSpPr>
        <p:spPr>
          <a:xfrm>
            <a:off x="457200" y="2788920"/>
            <a:ext cx="8229600" cy="777240"/>
          </a:xfrm>
          <a:prstGeom prst="rect">
            <a:avLst/>
          </a:prstGeom>
          <a:solidFill>
            <a:srgbClr val="FFFFFF"/>
          </a:solidFill>
          <a:ln w="9525">
            <a:solidFill>
              <a:srgbClr val="D9DEF0"/>
            </a:solidFill>
            <a:prstDash val="solid"/>
          </a:ln>
        </p:spPr>
      </p:sp>
      <p:sp>
        <p:nvSpPr>
          <p:cNvPr id="19" name="Shape 16"/>
          <p:cNvSpPr/>
          <p:nvPr/>
        </p:nvSpPr>
        <p:spPr>
          <a:xfrm>
            <a:off x="457200" y="2788920"/>
            <a:ext cx="54864" cy="777240"/>
          </a:xfrm>
          <a:prstGeom prst="rect">
            <a:avLst/>
          </a:prstGeom>
          <a:solidFill>
            <a:srgbClr val="D4A84B"/>
          </a:solidFill>
          <a:ln w="12700">
            <a:solidFill>
              <a:srgbClr val="D4A84B"/>
            </a:solidFill>
            <a:prstDash val="solid"/>
          </a:ln>
        </p:spPr>
      </p:sp>
      <p:sp>
        <p:nvSpPr>
          <p:cNvPr id="20" name="Shape 17"/>
          <p:cNvSpPr/>
          <p:nvPr/>
        </p:nvSpPr>
        <p:spPr>
          <a:xfrm>
            <a:off x="685800" y="2953512"/>
            <a:ext cx="457200" cy="457200"/>
          </a:xfrm>
          <a:prstGeom prst="ellipse">
            <a:avLst/>
          </a:prstGeom>
          <a:solidFill>
            <a:srgbClr val="0F1E4D"/>
          </a:solidFill>
          <a:ln w="12700">
            <a:solidFill>
              <a:srgbClr val="0F1E4D"/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685800" y="295351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D4A8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600" dirty="0"/>
          </a:p>
        </p:txBody>
      </p:sp>
      <p:sp>
        <p:nvSpPr>
          <p:cNvPr id="22" name="Text 19"/>
          <p:cNvSpPr/>
          <p:nvPr/>
        </p:nvSpPr>
        <p:spPr>
          <a:xfrm>
            <a:off x="1280160" y="2862072"/>
            <a:ext cx="4114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F1E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การเพิ่มทักษะที่จำเป็น</a:t>
            </a:r>
            <a:endParaRPr lang="en-US" sz="1400" dirty="0"/>
          </a:p>
        </p:txBody>
      </p:sp>
      <p:sp>
        <p:nvSpPr>
          <p:cNvPr id="23" name="Text 20"/>
          <p:cNvSpPr/>
          <p:nvPr/>
        </p:nvSpPr>
        <p:spPr>
          <a:xfrm>
            <a:off x="1280160" y="3182112"/>
            <a:ext cx="4114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D4A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Skill Development</a:t>
            </a:r>
            <a:endParaRPr lang="en-US" sz="1000" dirty="0"/>
          </a:p>
        </p:txBody>
      </p:sp>
      <p:sp>
        <p:nvSpPr>
          <p:cNvPr id="24" name="Text 21"/>
          <p:cNvSpPr/>
          <p:nvPr/>
        </p:nvSpPr>
        <p:spPr>
          <a:xfrm>
            <a:off x="5486400" y="2862072"/>
            <a:ext cx="3108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0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เปรียบเทียบความสามารถของพนักงานก่อนและหลังการฝึกอบรม</a:t>
            </a:r>
            <a:endParaRPr lang="en-US" sz="1000" dirty="0"/>
          </a:p>
        </p:txBody>
      </p:sp>
      <p:sp>
        <p:nvSpPr>
          <p:cNvPr id="25" name="Shape 22"/>
          <p:cNvSpPr/>
          <p:nvPr/>
        </p:nvSpPr>
        <p:spPr>
          <a:xfrm>
            <a:off x="457200" y="3657600"/>
            <a:ext cx="8229600" cy="777240"/>
          </a:xfrm>
          <a:prstGeom prst="rect">
            <a:avLst/>
          </a:prstGeom>
          <a:solidFill>
            <a:srgbClr val="FFFFFF"/>
          </a:solidFill>
          <a:ln w="9525">
            <a:solidFill>
              <a:srgbClr val="D9DEF0"/>
            </a:solidFill>
            <a:prstDash val="solid"/>
          </a:ln>
        </p:spPr>
      </p:sp>
      <p:sp>
        <p:nvSpPr>
          <p:cNvPr id="26" name="Shape 23"/>
          <p:cNvSpPr/>
          <p:nvPr/>
        </p:nvSpPr>
        <p:spPr>
          <a:xfrm>
            <a:off x="457200" y="3657600"/>
            <a:ext cx="54864" cy="777240"/>
          </a:xfrm>
          <a:prstGeom prst="rect">
            <a:avLst/>
          </a:prstGeom>
          <a:solidFill>
            <a:srgbClr val="D4A84B"/>
          </a:solidFill>
          <a:ln w="12700">
            <a:solidFill>
              <a:srgbClr val="D4A84B"/>
            </a:solidFill>
            <a:prstDash val="solid"/>
          </a:ln>
        </p:spPr>
      </p:sp>
      <p:sp>
        <p:nvSpPr>
          <p:cNvPr id="27" name="Shape 24"/>
          <p:cNvSpPr/>
          <p:nvPr/>
        </p:nvSpPr>
        <p:spPr>
          <a:xfrm>
            <a:off x="685800" y="3822192"/>
            <a:ext cx="457200" cy="457200"/>
          </a:xfrm>
          <a:prstGeom prst="ellipse">
            <a:avLst/>
          </a:prstGeom>
          <a:solidFill>
            <a:srgbClr val="0F1E4D"/>
          </a:solidFill>
          <a:ln w="12700">
            <a:solidFill>
              <a:srgbClr val="0F1E4D"/>
            </a:solidFill>
            <a:prstDash val="solid"/>
          </a:ln>
        </p:spPr>
      </p:sp>
      <p:sp>
        <p:nvSpPr>
          <p:cNvPr id="28" name="Text 25"/>
          <p:cNvSpPr/>
          <p:nvPr/>
        </p:nvSpPr>
        <p:spPr>
          <a:xfrm>
            <a:off x="685800" y="382219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D4A8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600" dirty="0"/>
          </a:p>
        </p:txBody>
      </p:sp>
      <p:sp>
        <p:nvSpPr>
          <p:cNvPr id="29" name="Text 26"/>
          <p:cNvSpPr/>
          <p:nvPr/>
        </p:nvSpPr>
        <p:spPr>
          <a:xfrm>
            <a:off x="1280160" y="3730752"/>
            <a:ext cx="4114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F1E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ความพึงพอใจต่อการฝึกอบรม</a:t>
            </a:r>
            <a:endParaRPr lang="en-US" sz="1400" dirty="0"/>
          </a:p>
        </p:txBody>
      </p:sp>
      <p:sp>
        <p:nvSpPr>
          <p:cNvPr id="30" name="Text 27"/>
          <p:cNvSpPr/>
          <p:nvPr/>
        </p:nvSpPr>
        <p:spPr>
          <a:xfrm>
            <a:off x="1280160" y="4050792"/>
            <a:ext cx="4114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D4A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Training Satisfaction Rate</a:t>
            </a:r>
            <a:endParaRPr lang="en-US" sz="1000" dirty="0"/>
          </a:p>
        </p:txBody>
      </p:sp>
      <p:sp>
        <p:nvSpPr>
          <p:cNvPr id="31" name="Text 28"/>
          <p:cNvSpPr/>
          <p:nvPr/>
        </p:nvSpPr>
        <p:spPr>
          <a:xfrm>
            <a:off x="5486400" y="3730752"/>
            <a:ext cx="3108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0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เปอร์เซ็นต์ความพึงพอใจที่มีต่อโปรแกรมฝึกอบรม</a:t>
            </a:r>
            <a:endParaRPr lang="en-US" sz="1000" dirty="0"/>
          </a:p>
        </p:txBody>
      </p:sp>
      <p:sp>
        <p:nvSpPr>
          <p:cNvPr id="32" name="Shape 29"/>
          <p:cNvSpPr/>
          <p:nvPr/>
        </p:nvSpPr>
        <p:spPr>
          <a:xfrm>
            <a:off x="457200" y="4800600"/>
            <a:ext cx="8229600" cy="0"/>
          </a:xfrm>
          <a:prstGeom prst="line">
            <a:avLst/>
          </a:prstGeom>
          <a:noFill/>
          <a:ln w="9525">
            <a:solidFill>
              <a:srgbClr val="D9DEF0"/>
            </a:solidFill>
            <a:prstDash val="solid"/>
          </a:ln>
        </p:spPr>
      </p:sp>
      <p:sp>
        <p:nvSpPr>
          <p:cNvPr id="33" name="Text 30"/>
          <p:cNvSpPr/>
          <p:nvPr/>
        </p:nvSpPr>
        <p:spPr>
          <a:xfrm>
            <a:off x="457200" y="4864608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0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HR KPI Executive Summary</a:t>
            </a:r>
            <a:endParaRPr lang="en-US" sz="900" dirty="0"/>
          </a:p>
        </p:txBody>
      </p:sp>
      <p:sp>
        <p:nvSpPr>
          <p:cNvPr id="34" name="Text 31"/>
          <p:cNvSpPr/>
          <p:nvPr/>
        </p:nvSpPr>
        <p:spPr>
          <a:xfrm>
            <a:off x="6858000" y="4864608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0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EsteeMATE  |  06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0F1E4D"/>
          </a:solidFill>
          <a:ln w="12700">
            <a:solidFill>
              <a:srgbClr val="0F1E4D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82880"/>
            <a:ext cx="13716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CADCF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7200" dirty="0"/>
          </a:p>
        </p:txBody>
      </p:sp>
      <p:sp>
        <p:nvSpPr>
          <p:cNvPr id="4" name="Shape 2"/>
          <p:cNvSpPr/>
          <p:nvPr/>
        </p:nvSpPr>
        <p:spPr>
          <a:xfrm>
            <a:off x="7863840" y="365760"/>
            <a:ext cx="822960" cy="822960"/>
          </a:xfrm>
          <a:prstGeom prst="ellipse">
            <a:avLst/>
          </a:prstGeom>
          <a:solidFill>
            <a:srgbClr val="0F1E4D"/>
          </a:solidFill>
          <a:ln w="12700">
            <a:solidFill>
              <a:srgbClr val="0F1E4D"/>
            </a:solidFill>
            <a:prstDash val="solid"/>
          </a:ln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46720" y="548640"/>
            <a:ext cx="457200" cy="45720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737360" y="365760"/>
            <a:ext cx="5943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F1E4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การรักษาพนักงาน</a:t>
            </a:r>
            <a:endParaRPr lang="en-US" sz="2600" dirty="0"/>
          </a:p>
        </p:txBody>
      </p:sp>
      <p:sp>
        <p:nvSpPr>
          <p:cNvPr id="7" name="Text 4"/>
          <p:cNvSpPr/>
          <p:nvPr/>
        </p:nvSpPr>
        <p:spPr>
          <a:xfrm>
            <a:off x="1737360" y="868680"/>
            <a:ext cx="5943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D4A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Employee Retention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457200" y="1325880"/>
            <a:ext cx="8229600" cy="411480"/>
          </a:xfrm>
          <a:prstGeom prst="rect">
            <a:avLst/>
          </a:prstGeom>
          <a:solidFill>
            <a:srgbClr val="F5F7FC"/>
          </a:solidFill>
          <a:ln w="12700">
            <a:solidFill>
              <a:srgbClr val="F5F7FC"/>
            </a:solidFill>
            <a:prstDash val="solid"/>
          </a:ln>
        </p:spPr>
      </p:sp>
      <p:sp>
        <p:nvSpPr>
          <p:cNvPr id="9" name="Shape 6"/>
          <p:cNvSpPr/>
          <p:nvPr/>
        </p:nvSpPr>
        <p:spPr>
          <a:xfrm>
            <a:off x="457200" y="1325880"/>
            <a:ext cx="73152" cy="411480"/>
          </a:xfrm>
          <a:prstGeom prst="rect">
            <a:avLst/>
          </a:prstGeom>
          <a:solidFill>
            <a:srgbClr val="D4A84B"/>
          </a:solidFill>
          <a:ln w="12700">
            <a:solidFill>
              <a:srgbClr val="D4A84B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685800" y="1325880"/>
            <a:ext cx="7955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1A25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ดัชนีสุขภาพกำลังคน บ่งชี้ต้นทุนและเสถียรภาพขององค์กร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7200" y="1920240"/>
            <a:ext cx="8229600" cy="777240"/>
          </a:xfrm>
          <a:prstGeom prst="rect">
            <a:avLst/>
          </a:prstGeom>
          <a:solidFill>
            <a:srgbClr val="FFFFFF"/>
          </a:solidFill>
          <a:ln w="9525">
            <a:solidFill>
              <a:srgbClr val="D9DEF0"/>
            </a:solidFill>
            <a:prstDash val="solid"/>
          </a:ln>
        </p:spPr>
      </p:sp>
      <p:sp>
        <p:nvSpPr>
          <p:cNvPr id="12" name="Shape 9"/>
          <p:cNvSpPr/>
          <p:nvPr/>
        </p:nvSpPr>
        <p:spPr>
          <a:xfrm>
            <a:off x="457200" y="1920240"/>
            <a:ext cx="54864" cy="777240"/>
          </a:xfrm>
          <a:prstGeom prst="rect">
            <a:avLst/>
          </a:prstGeom>
          <a:solidFill>
            <a:srgbClr val="D4A84B"/>
          </a:solidFill>
          <a:ln w="12700">
            <a:solidFill>
              <a:srgbClr val="D4A84B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685800" y="2084832"/>
            <a:ext cx="457200" cy="457200"/>
          </a:xfrm>
          <a:prstGeom prst="ellipse">
            <a:avLst/>
          </a:prstGeom>
          <a:solidFill>
            <a:srgbClr val="0F1E4D"/>
          </a:solidFill>
          <a:ln w="12700">
            <a:solidFill>
              <a:srgbClr val="0F1E4D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685800" y="208483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D4A8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600" dirty="0"/>
          </a:p>
        </p:txBody>
      </p:sp>
      <p:sp>
        <p:nvSpPr>
          <p:cNvPr id="15" name="Text 12"/>
          <p:cNvSpPr/>
          <p:nvPr/>
        </p:nvSpPr>
        <p:spPr>
          <a:xfrm>
            <a:off x="1280160" y="1993392"/>
            <a:ext cx="4114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F1E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อัตราการคงอยู่ของพนักงาน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1280160" y="2313432"/>
            <a:ext cx="4114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D4A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Employee Retention Rate</a:t>
            </a:r>
            <a:endParaRPr lang="en-US" sz="1000" dirty="0"/>
          </a:p>
        </p:txBody>
      </p:sp>
      <p:sp>
        <p:nvSpPr>
          <p:cNvPr id="17" name="Text 14"/>
          <p:cNvSpPr/>
          <p:nvPr/>
        </p:nvSpPr>
        <p:spPr>
          <a:xfrm>
            <a:off x="5486400" y="1993392"/>
            <a:ext cx="3108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0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เปอร์เซ็นต์ของพนักงานที่ยังคงอยู่กับองค์กรในช่วงเวลาที่กำหนด</a:t>
            </a:r>
            <a:endParaRPr lang="en-US" sz="1000" dirty="0"/>
          </a:p>
        </p:txBody>
      </p:sp>
      <p:sp>
        <p:nvSpPr>
          <p:cNvPr id="18" name="Shape 15"/>
          <p:cNvSpPr/>
          <p:nvPr/>
        </p:nvSpPr>
        <p:spPr>
          <a:xfrm>
            <a:off x="457200" y="2788920"/>
            <a:ext cx="8229600" cy="777240"/>
          </a:xfrm>
          <a:prstGeom prst="rect">
            <a:avLst/>
          </a:prstGeom>
          <a:solidFill>
            <a:srgbClr val="FFFFFF"/>
          </a:solidFill>
          <a:ln w="9525">
            <a:solidFill>
              <a:srgbClr val="D9DEF0"/>
            </a:solidFill>
            <a:prstDash val="solid"/>
          </a:ln>
        </p:spPr>
      </p:sp>
      <p:sp>
        <p:nvSpPr>
          <p:cNvPr id="19" name="Shape 16"/>
          <p:cNvSpPr/>
          <p:nvPr/>
        </p:nvSpPr>
        <p:spPr>
          <a:xfrm>
            <a:off x="457200" y="2788920"/>
            <a:ext cx="54864" cy="777240"/>
          </a:xfrm>
          <a:prstGeom prst="rect">
            <a:avLst/>
          </a:prstGeom>
          <a:solidFill>
            <a:srgbClr val="D4A84B"/>
          </a:solidFill>
          <a:ln w="12700">
            <a:solidFill>
              <a:srgbClr val="D4A84B"/>
            </a:solidFill>
            <a:prstDash val="solid"/>
          </a:ln>
        </p:spPr>
      </p:sp>
      <p:sp>
        <p:nvSpPr>
          <p:cNvPr id="20" name="Shape 17"/>
          <p:cNvSpPr/>
          <p:nvPr/>
        </p:nvSpPr>
        <p:spPr>
          <a:xfrm>
            <a:off x="685800" y="2953512"/>
            <a:ext cx="457200" cy="457200"/>
          </a:xfrm>
          <a:prstGeom prst="ellipse">
            <a:avLst/>
          </a:prstGeom>
          <a:solidFill>
            <a:srgbClr val="0F1E4D"/>
          </a:solidFill>
          <a:ln w="12700">
            <a:solidFill>
              <a:srgbClr val="0F1E4D"/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685800" y="295351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D4A8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600" dirty="0"/>
          </a:p>
        </p:txBody>
      </p:sp>
      <p:sp>
        <p:nvSpPr>
          <p:cNvPr id="22" name="Text 19"/>
          <p:cNvSpPr/>
          <p:nvPr/>
        </p:nvSpPr>
        <p:spPr>
          <a:xfrm>
            <a:off x="1280160" y="2862072"/>
            <a:ext cx="4114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F1E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อัตราการลาออก</a:t>
            </a:r>
            <a:endParaRPr lang="en-US" sz="1400" dirty="0"/>
          </a:p>
        </p:txBody>
      </p:sp>
      <p:sp>
        <p:nvSpPr>
          <p:cNvPr id="23" name="Text 20"/>
          <p:cNvSpPr/>
          <p:nvPr/>
        </p:nvSpPr>
        <p:spPr>
          <a:xfrm>
            <a:off x="1280160" y="3182112"/>
            <a:ext cx="4114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D4A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Employee Turnover Rate</a:t>
            </a:r>
            <a:endParaRPr lang="en-US" sz="1000" dirty="0"/>
          </a:p>
        </p:txBody>
      </p:sp>
      <p:sp>
        <p:nvSpPr>
          <p:cNvPr id="24" name="Text 21"/>
          <p:cNvSpPr/>
          <p:nvPr/>
        </p:nvSpPr>
        <p:spPr>
          <a:xfrm>
            <a:off x="5486400" y="2862072"/>
            <a:ext cx="3108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0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เปอร์เซ็นต์ของพนักงานที่ลาออกจากองค์กรในช่วงเวลาหนึ่ง</a:t>
            </a:r>
            <a:endParaRPr lang="en-US" sz="1000" dirty="0"/>
          </a:p>
        </p:txBody>
      </p:sp>
      <p:sp>
        <p:nvSpPr>
          <p:cNvPr id="25" name="Shape 22"/>
          <p:cNvSpPr/>
          <p:nvPr/>
        </p:nvSpPr>
        <p:spPr>
          <a:xfrm>
            <a:off x="457200" y="3657600"/>
            <a:ext cx="8229600" cy="777240"/>
          </a:xfrm>
          <a:prstGeom prst="rect">
            <a:avLst/>
          </a:prstGeom>
          <a:solidFill>
            <a:srgbClr val="FFFFFF"/>
          </a:solidFill>
          <a:ln w="9525">
            <a:solidFill>
              <a:srgbClr val="D9DEF0"/>
            </a:solidFill>
            <a:prstDash val="solid"/>
          </a:ln>
        </p:spPr>
      </p:sp>
      <p:sp>
        <p:nvSpPr>
          <p:cNvPr id="26" name="Shape 23"/>
          <p:cNvSpPr/>
          <p:nvPr/>
        </p:nvSpPr>
        <p:spPr>
          <a:xfrm>
            <a:off x="457200" y="3657600"/>
            <a:ext cx="54864" cy="777240"/>
          </a:xfrm>
          <a:prstGeom prst="rect">
            <a:avLst/>
          </a:prstGeom>
          <a:solidFill>
            <a:srgbClr val="D4A84B"/>
          </a:solidFill>
          <a:ln w="12700">
            <a:solidFill>
              <a:srgbClr val="D4A84B"/>
            </a:solidFill>
            <a:prstDash val="solid"/>
          </a:ln>
        </p:spPr>
      </p:sp>
      <p:sp>
        <p:nvSpPr>
          <p:cNvPr id="27" name="Shape 24"/>
          <p:cNvSpPr/>
          <p:nvPr/>
        </p:nvSpPr>
        <p:spPr>
          <a:xfrm>
            <a:off x="685800" y="3822192"/>
            <a:ext cx="457200" cy="457200"/>
          </a:xfrm>
          <a:prstGeom prst="ellipse">
            <a:avLst/>
          </a:prstGeom>
          <a:solidFill>
            <a:srgbClr val="0F1E4D"/>
          </a:solidFill>
          <a:ln w="12700">
            <a:solidFill>
              <a:srgbClr val="0F1E4D"/>
            </a:solidFill>
            <a:prstDash val="solid"/>
          </a:ln>
        </p:spPr>
      </p:sp>
      <p:sp>
        <p:nvSpPr>
          <p:cNvPr id="28" name="Text 25"/>
          <p:cNvSpPr/>
          <p:nvPr/>
        </p:nvSpPr>
        <p:spPr>
          <a:xfrm>
            <a:off x="685800" y="382219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D4A8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600" dirty="0"/>
          </a:p>
        </p:txBody>
      </p:sp>
      <p:sp>
        <p:nvSpPr>
          <p:cNvPr id="29" name="Text 26"/>
          <p:cNvSpPr/>
          <p:nvPr/>
        </p:nvSpPr>
        <p:spPr>
          <a:xfrm>
            <a:off x="1280160" y="3730752"/>
            <a:ext cx="4114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F1E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ความพึงพอใจในงาน</a:t>
            </a:r>
            <a:endParaRPr lang="en-US" sz="1400" dirty="0"/>
          </a:p>
        </p:txBody>
      </p:sp>
      <p:sp>
        <p:nvSpPr>
          <p:cNvPr id="30" name="Text 27"/>
          <p:cNvSpPr/>
          <p:nvPr/>
        </p:nvSpPr>
        <p:spPr>
          <a:xfrm>
            <a:off x="1280160" y="4050792"/>
            <a:ext cx="4114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D4A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Employee Job Satisfaction</a:t>
            </a:r>
            <a:endParaRPr lang="en-US" sz="1000" dirty="0"/>
          </a:p>
        </p:txBody>
      </p:sp>
      <p:sp>
        <p:nvSpPr>
          <p:cNvPr id="31" name="Text 28"/>
          <p:cNvSpPr/>
          <p:nvPr/>
        </p:nvSpPr>
        <p:spPr>
          <a:xfrm>
            <a:off x="5486400" y="3730752"/>
            <a:ext cx="3108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0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วัดจากการสำรวจความพึงพอใจในงานของพนักงานในองค์กร</a:t>
            </a:r>
            <a:endParaRPr lang="en-US" sz="1000" dirty="0"/>
          </a:p>
        </p:txBody>
      </p:sp>
      <p:sp>
        <p:nvSpPr>
          <p:cNvPr id="32" name="Shape 29"/>
          <p:cNvSpPr/>
          <p:nvPr/>
        </p:nvSpPr>
        <p:spPr>
          <a:xfrm>
            <a:off x="457200" y="4800600"/>
            <a:ext cx="8229600" cy="0"/>
          </a:xfrm>
          <a:prstGeom prst="line">
            <a:avLst/>
          </a:prstGeom>
          <a:noFill/>
          <a:ln w="9525">
            <a:solidFill>
              <a:srgbClr val="D9DEF0"/>
            </a:solidFill>
            <a:prstDash val="solid"/>
          </a:ln>
        </p:spPr>
      </p:sp>
      <p:sp>
        <p:nvSpPr>
          <p:cNvPr id="33" name="Text 30"/>
          <p:cNvSpPr/>
          <p:nvPr/>
        </p:nvSpPr>
        <p:spPr>
          <a:xfrm>
            <a:off x="457200" y="4864608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0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HR KPI Executive Summary</a:t>
            </a:r>
            <a:endParaRPr lang="en-US" sz="900" dirty="0"/>
          </a:p>
        </p:txBody>
      </p:sp>
      <p:sp>
        <p:nvSpPr>
          <p:cNvPr id="34" name="Text 31"/>
          <p:cNvSpPr/>
          <p:nvPr/>
        </p:nvSpPr>
        <p:spPr>
          <a:xfrm>
            <a:off x="6858000" y="4864608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0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EsteeMATE  |  07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0F1E4D"/>
          </a:solidFill>
          <a:ln w="12700">
            <a:solidFill>
              <a:srgbClr val="0F1E4D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82880"/>
            <a:ext cx="13716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CADCF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7200" dirty="0"/>
          </a:p>
        </p:txBody>
      </p:sp>
      <p:sp>
        <p:nvSpPr>
          <p:cNvPr id="4" name="Shape 2"/>
          <p:cNvSpPr/>
          <p:nvPr/>
        </p:nvSpPr>
        <p:spPr>
          <a:xfrm>
            <a:off x="7863840" y="365760"/>
            <a:ext cx="822960" cy="822960"/>
          </a:xfrm>
          <a:prstGeom prst="ellipse">
            <a:avLst/>
          </a:prstGeom>
          <a:solidFill>
            <a:srgbClr val="0F1E4D"/>
          </a:solidFill>
          <a:ln w="12700">
            <a:solidFill>
              <a:srgbClr val="0F1E4D"/>
            </a:solidFill>
            <a:prstDash val="solid"/>
          </a:ln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46720" y="548640"/>
            <a:ext cx="457200" cy="45720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737360" y="365760"/>
            <a:ext cx="5943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F1E4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การจัดการความสัมพันธ์ในองค์กร</a:t>
            </a:r>
            <a:endParaRPr lang="en-US" sz="2600" dirty="0"/>
          </a:p>
        </p:txBody>
      </p:sp>
      <p:sp>
        <p:nvSpPr>
          <p:cNvPr id="7" name="Text 4"/>
          <p:cNvSpPr/>
          <p:nvPr/>
        </p:nvSpPr>
        <p:spPr>
          <a:xfrm>
            <a:off x="1737360" y="868680"/>
            <a:ext cx="5943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D4A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Employee Relations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457200" y="1325880"/>
            <a:ext cx="8229600" cy="411480"/>
          </a:xfrm>
          <a:prstGeom prst="rect">
            <a:avLst/>
          </a:prstGeom>
          <a:solidFill>
            <a:srgbClr val="F5F7FC"/>
          </a:solidFill>
          <a:ln w="12700">
            <a:solidFill>
              <a:srgbClr val="F5F7FC"/>
            </a:solidFill>
            <a:prstDash val="solid"/>
          </a:ln>
        </p:spPr>
      </p:sp>
      <p:sp>
        <p:nvSpPr>
          <p:cNvPr id="9" name="Shape 6"/>
          <p:cNvSpPr/>
          <p:nvPr/>
        </p:nvSpPr>
        <p:spPr>
          <a:xfrm>
            <a:off x="457200" y="1325880"/>
            <a:ext cx="73152" cy="411480"/>
          </a:xfrm>
          <a:prstGeom prst="rect">
            <a:avLst/>
          </a:prstGeom>
          <a:solidFill>
            <a:srgbClr val="D4A84B"/>
          </a:solidFill>
          <a:ln w="12700">
            <a:solidFill>
              <a:srgbClr val="D4A84B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685800" y="1325880"/>
            <a:ext cx="7955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1A25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สร้างสภาพแวดล้อมที่พนักงานมีส่วนร่วมและความขัดแย้งถูกจัดการเชิงบวก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7200" y="1920240"/>
            <a:ext cx="8229600" cy="777240"/>
          </a:xfrm>
          <a:prstGeom prst="rect">
            <a:avLst/>
          </a:prstGeom>
          <a:solidFill>
            <a:srgbClr val="FFFFFF"/>
          </a:solidFill>
          <a:ln w="9525">
            <a:solidFill>
              <a:srgbClr val="D9DEF0"/>
            </a:solidFill>
            <a:prstDash val="solid"/>
          </a:ln>
        </p:spPr>
      </p:sp>
      <p:sp>
        <p:nvSpPr>
          <p:cNvPr id="12" name="Shape 9"/>
          <p:cNvSpPr/>
          <p:nvPr/>
        </p:nvSpPr>
        <p:spPr>
          <a:xfrm>
            <a:off x="457200" y="1920240"/>
            <a:ext cx="54864" cy="777240"/>
          </a:xfrm>
          <a:prstGeom prst="rect">
            <a:avLst/>
          </a:prstGeom>
          <a:solidFill>
            <a:srgbClr val="D4A84B"/>
          </a:solidFill>
          <a:ln w="12700">
            <a:solidFill>
              <a:srgbClr val="D4A84B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685800" y="2084832"/>
            <a:ext cx="457200" cy="457200"/>
          </a:xfrm>
          <a:prstGeom prst="ellipse">
            <a:avLst/>
          </a:prstGeom>
          <a:solidFill>
            <a:srgbClr val="0F1E4D"/>
          </a:solidFill>
          <a:ln w="12700">
            <a:solidFill>
              <a:srgbClr val="0F1E4D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685800" y="208483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D4A8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600" dirty="0"/>
          </a:p>
        </p:txBody>
      </p:sp>
      <p:sp>
        <p:nvSpPr>
          <p:cNvPr id="15" name="Text 12"/>
          <p:cNvSpPr/>
          <p:nvPr/>
        </p:nvSpPr>
        <p:spPr>
          <a:xfrm>
            <a:off x="1280160" y="1993392"/>
            <a:ext cx="4114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F1E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ข้อร้องเรียนที่ได้รับการแก้ไข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1280160" y="2313432"/>
            <a:ext cx="4114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D4A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Resolved Employee Complaints</a:t>
            </a:r>
            <a:endParaRPr lang="en-US" sz="1000" dirty="0"/>
          </a:p>
        </p:txBody>
      </p:sp>
      <p:sp>
        <p:nvSpPr>
          <p:cNvPr id="17" name="Text 14"/>
          <p:cNvSpPr/>
          <p:nvPr/>
        </p:nvSpPr>
        <p:spPr>
          <a:xfrm>
            <a:off x="5486400" y="1993392"/>
            <a:ext cx="3108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0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เปอร์เซ็นต์ข้อร้องเรียนที่แก้ไขอย่างเหมาะสมในเวลาที่กำหนด</a:t>
            </a:r>
            <a:endParaRPr lang="en-US" sz="1000" dirty="0"/>
          </a:p>
        </p:txBody>
      </p:sp>
      <p:sp>
        <p:nvSpPr>
          <p:cNvPr id="18" name="Shape 15"/>
          <p:cNvSpPr/>
          <p:nvPr/>
        </p:nvSpPr>
        <p:spPr>
          <a:xfrm>
            <a:off x="457200" y="2788920"/>
            <a:ext cx="8229600" cy="777240"/>
          </a:xfrm>
          <a:prstGeom prst="rect">
            <a:avLst/>
          </a:prstGeom>
          <a:solidFill>
            <a:srgbClr val="FFFFFF"/>
          </a:solidFill>
          <a:ln w="9525">
            <a:solidFill>
              <a:srgbClr val="D9DEF0"/>
            </a:solidFill>
            <a:prstDash val="solid"/>
          </a:ln>
        </p:spPr>
      </p:sp>
      <p:sp>
        <p:nvSpPr>
          <p:cNvPr id="19" name="Shape 16"/>
          <p:cNvSpPr/>
          <p:nvPr/>
        </p:nvSpPr>
        <p:spPr>
          <a:xfrm>
            <a:off x="457200" y="2788920"/>
            <a:ext cx="54864" cy="777240"/>
          </a:xfrm>
          <a:prstGeom prst="rect">
            <a:avLst/>
          </a:prstGeom>
          <a:solidFill>
            <a:srgbClr val="D4A84B"/>
          </a:solidFill>
          <a:ln w="12700">
            <a:solidFill>
              <a:srgbClr val="D4A84B"/>
            </a:solidFill>
            <a:prstDash val="solid"/>
          </a:ln>
        </p:spPr>
      </p:sp>
      <p:sp>
        <p:nvSpPr>
          <p:cNvPr id="20" name="Shape 17"/>
          <p:cNvSpPr/>
          <p:nvPr/>
        </p:nvSpPr>
        <p:spPr>
          <a:xfrm>
            <a:off x="685800" y="2953512"/>
            <a:ext cx="457200" cy="457200"/>
          </a:xfrm>
          <a:prstGeom prst="ellipse">
            <a:avLst/>
          </a:prstGeom>
          <a:solidFill>
            <a:srgbClr val="0F1E4D"/>
          </a:solidFill>
          <a:ln w="12700">
            <a:solidFill>
              <a:srgbClr val="0F1E4D"/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685800" y="295351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D4A8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600" dirty="0"/>
          </a:p>
        </p:txBody>
      </p:sp>
      <p:sp>
        <p:nvSpPr>
          <p:cNvPr id="22" name="Text 19"/>
          <p:cNvSpPr/>
          <p:nvPr/>
        </p:nvSpPr>
        <p:spPr>
          <a:xfrm>
            <a:off x="1280160" y="2862072"/>
            <a:ext cx="4114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F1E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การมีส่วนร่วมของพนักงาน</a:t>
            </a:r>
            <a:endParaRPr lang="en-US" sz="1400" dirty="0"/>
          </a:p>
        </p:txBody>
      </p:sp>
      <p:sp>
        <p:nvSpPr>
          <p:cNvPr id="23" name="Text 20"/>
          <p:cNvSpPr/>
          <p:nvPr/>
        </p:nvSpPr>
        <p:spPr>
          <a:xfrm>
            <a:off x="1280160" y="3182112"/>
            <a:ext cx="4114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D4A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Employee Engagement</a:t>
            </a:r>
            <a:endParaRPr lang="en-US" sz="1000" dirty="0"/>
          </a:p>
        </p:txBody>
      </p:sp>
      <p:sp>
        <p:nvSpPr>
          <p:cNvPr id="24" name="Text 21"/>
          <p:cNvSpPr/>
          <p:nvPr/>
        </p:nvSpPr>
        <p:spPr>
          <a:xfrm>
            <a:off x="5486400" y="2862072"/>
            <a:ext cx="3108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0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วัดจากการสำรวจความพึงพอใจและการมีส่วนร่วมในกิจกรรมองค์กร</a:t>
            </a:r>
            <a:endParaRPr lang="en-US" sz="1000" dirty="0"/>
          </a:p>
        </p:txBody>
      </p:sp>
      <p:sp>
        <p:nvSpPr>
          <p:cNvPr id="25" name="Shape 22"/>
          <p:cNvSpPr/>
          <p:nvPr/>
        </p:nvSpPr>
        <p:spPr>
          <a:xfrm>
            <a:off x="457200" y="3657600"/>
            <a:ext cx="8229600" cy="777240"/>
          </a:xfrm>
          <a:prstGeom prst="rect">
            <a:avLst/>
          </a:prstGeom>
          <a:solidFill>
            <a:srgbClr val="FFFFFF"/>
          </a:solidFill>
          <a:ln w="9525">
            <a:solidFill>
              <a:srgbClr val="D9DEF0"/>
            </a:solidFill>
            <a:prstDash val="solid"/>
          </a:ln>
        </p:spPr>
      </p:sp>
      <p:sp>
        <p:nvSpPr>
          <p:cNvPr id="26" name="Shape 23"/>
          <p:cNvSpPr/>
          <p:nvPr/>
        </p:nvSpPr>
        <p:spPr>
          <a:xfrm>
            <a:off x="457200" y="3657600"/>
            <a:ext cx="54864" cy="777240"/>
          </a:xfrm>
          <a:prstGeom prst="rect">
            <a:avLst/>
          </a:prstGeom>
          <a:solidFill>
            <a:srgbClr val="D4A84B"/>
          </a:solidFill>
          <a:ln w="12700">
            <a:solidFill>
              <a:srgbClr val="D4A84B"/>
            </a:solidFill>
            <a:prstDash val="solid"/>
          </a:ln>
        </p:spPr>
      </p:sp>
      <p:sp>
        <p:nvSpPr>
          <p:cNvPr id="27" name="Shape 24"/>
          <p:cNvSpPr/>
          <p:nvPr/>
        </p:nvSpPr>
        <p:spPr>
          <a:xfrm>
            <a:off x="685800" y="3822192"/>
            <a:ext cx="457200" cy="457200"/>
          </a:xfrm>
          <a:prstGeom prst="ellipse">
            <a:avLst/>
          </a:prstGeom>
          <a:solidFill>
            <a:srgbClr val="0F1E4D"/>
          </a:solidFill>
          <a:ln w="12700">
            <a:solidFill>
              <a:srgbClr val="0F1E4D"/>
            </a:solidFill>
            <a:prstDash val="solid"/>
          </a:ln>
        </p:spPr>
      </p:sp>
      <p:sp>
        <p:nvSpPr>
          <p:cNvPr id="28" name="Text 25"/>
          <p:cNvSpPr/>
          <p:nvPr/>
        </p:nvSpPr>
        <p:spPr>
          <a:xfrm>
            <a:off x="685800" y="382219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D4A8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600" dirty="0"/>
          </a:p>
        </p:txBody>
      </p:sp>
      <p:sp>
        <p:nvSpPr>
          <p:cNvPr id="29" name="Text 26"/>
          <p:cNvSpPr/>
          <p:nvPr/>
        </p:nvSpPr>
        <p:spPr>
          <a:xfrm>
            <a:off x="1280160" y="3730752"/>
            <a:ext cx="4114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F1E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การลดความขัดแย้ง</a:t>
            </a:r>
            <a:endParaRPr lang="en-US" sz="1400" dirty="0"/>
          </a:p>
        </p:txBody>
      </p:sp>
      <p:sp>
        <p:nvSpPr>
          <p:cNvPr id="30" name="Text 27"/>
          <p:cNvSpPr/>
          <p:nvPr/>
        </p:nvSpPr>
        <p:spPr>
          <a:xfrm>
            <a:off x="1280160" y="4050792"/>
            <a:ext cx="4114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D4A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Conflict Resolution</a:t>
            </a:r>
            <a:endParaRPr lang="en-US" sz="1000" dirty="0"/>
          </a:p>
        </p:txBody>
      </p:sp>
      <p:sp>
        <p:nvSpPr>
          <p:cNvPr id="31" name="Text 28"/>
          <p:cNvSpPr/>
          <p:nvPr/>
        </p:nvSpPr>
        <p:spPr>
          <a:xfrm>
            <a:off x="5486400" y="3730752"/>
            <a:ext cx="3108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0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จำนวนความขัดแย้งในองค์กรที่ได้รับการแก้ไขในเชิงบวก</a:t>
            </a:r>
            <a:endParaRPr lang="en-US" sz="1000" dirty="0"/>
          </a:p>
        </p:txBody>
      </p:sp>
      <p:sp>
        <p:nvSpPr>
          <p:cNvPr id="32" name="Shape 29"/>
          <p:cNvSpPr/>
          <p:nvPr/>
        </p:nvSpPr>
        <p:spPr>
          <a:xfrm>
            <a:off x="457200" y="4800600"/>
            <a:ext cx="8229600" cy="0"/>
          </a:xfrm>
          <a:prstGeom prst="line">
            <a:avLst/>
          </a:prstGeom>
          <a:noFill/>
          <a:ln w="9525">
            <a:solidFill>
              <a:srgbClr val="D9DEF0"/>
            </a:solidFill>
            <a:prstDash val="solid"/>
          </a:ln>
        </p:spPr>
      </p:sp>
      <p:sp>
        <p:nvSpPr>
          <p:cNvPr id="33" name="Text 30"/>
          <p:cNvSpPr/>
          <p:nvPr/>
        </p:nvSpPr>
        <p:spPr>
          <a:xfrm>
            <a:off x="457200" y="4864608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0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HR KPI Executive Summary</a:t>
            </a:r>
            <a:endParaRPr lang="en-US" sz="900" dirty="0"/>
          </a:p>
        </p:txBody>
      </p:sp>
      <p:sp>
        <p:nvSpPr>
          <p:cNvPr id="34" name="Text 31"/>
          <p:cNvSpPr/>
          <p:nvPr/>
        </p:nvSpPr>
        <p:spPr>
          <a:xfrm>
            <a:off x="6858000" y="4864608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0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EsteeMATE  |  08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0F1E4D"/>
          </a:solidFill>
          <a:ln w="12700">
            <a:solidFill>
              <a:srgbClr val="0F1E4D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82880"/>
            <a:ext cx="13716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CADCF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05</a:t>
            </a:r>
            <a:endParaRPr lang="en-US" sz="7200" dirty="0"/>
          </a:p>
        </p:txBody>
      </p:sp>
      <p:sp>
        <p:nvSpPr>
          <p:cNvPr id="4" name="Shape 2"/>
          <p:cNvSpPr/>
          <p:nvPr/>
        </p:nvSpPr>
        <p:spPr>
          <a:xfrm>
            <a:off x="7863840" y="365760"/>
            <a:ext cx="822960" cy="822960"/>
          </a:xfrm>
          <a:prstGeom prst="ellipse">
            <a:avLst/>
          </a:prstGeom>
          <a:solidFill>
            <a:srgbClr val="0F1E4D"/>
          </a:solidFill>
          <a:ln w="12700">
            <a:solidFill>
              <a:srgbClr val="0F1E4D"/>
            </a:solidFill>
            <a:prstDash val="solid"/>
          </a:ln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46720" y="548640"/>
            <a:ext cx="457200" cy="45720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737360" y="365760"/>
            <a:ext cx="5943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F1E4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การปฏิบัติตามกฎหมายและนโยบาย</a:t>
            </a:r>
            <a:endParaRPr lang="en-US" sz="2600" dirty="0"/>
          </a:p>
        </p:txBody>
      </p:sp>
      <p:sp>
        <p:nvSpPr>
          <p:cNvPr id="7" name="Text 4"/>
          <p:cNvSpPr/>
          <p:nvPr/>
        </p:nvSpPr>
        <p:spPr>
          <a:xfrm>
            <a:off x="1737360" y="868680"/>
            <a:ext cx="5943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D4A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Compliance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457200" y="1325880"/>
            <a:ext cx="8229600" cy="411480"/>
          </a:xfrm>
          <a:prstGeom prst="rect">
            <a:avLst/>
          </a:prstGeom>
          <a:solidFill>
            <a:srgbClr val="F5F7FC"/>
          </a:solidFill>
          <a:ln w="12700">
            <a:solidFill>
              <a:srgbClr val="F5F7FC"/>
            </a:solidFill>
            <a:prstDash val="solid"/>
          </a:ln>
        </p:spPr>
      </p:sp>
      <p:sp>
        <p:nvSpPr>
          <p:cNvPr id="9" name="Shape 6"/>
          <p:cNvSpPr/>
          <p:nvPr/>
        </p:nvSpPr>
        <p:spPr>
          <a:xfrm>
            <a:off x="457200" y="1325880"/>
            <a:ext cx="73152" cy="411480"/>
          </a:xfrm>
          <a:prstGeom prst="rect">
            <a:avLst/>
          </a:prstGeom>
          <a:solidFill>
            <a:srgbClr val="D4A84B"/>
          </a:solidFill>
          <a:ln w="12700">
            <a:solidFill>
              <a:srgbClr val="D4A84B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685800" y="1325880"/>
            <a:ext cx="7955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1A25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ลดความเสี่ยงทางกฎหมายและธำรงธรรมาภิบาลขององค์กร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7200" y="1920240"/>
            <a:ext cx="8229600" cy="777240"/>
          </a:xfrm>
          <a:prstGeom prst="rect">
            <a:avLst/>
          </a:prstGeom>
          <a:solidFill>
            <a:srgbClr val="FFFFFF"/>
          </a:solidFill>
          <a:ln w="9525">
            <a:solidFill>
              <a:srgbClr val="D9DEF0"/>
            </a:solidFill>
            <a:prstDash val="solid"/>
          </a:ln>
        </p:spPr>
      </p:sp>
      <p:sp>
        <p:nvSpPr>
          <p:cNvPr id="12" name="Shape 9"/>
          <p:cNvSpPr/>
          <p:nvPr/>
        </p:nvSpPr>
        <p:spPr>
          <a:xfrm>
            <a:off x="457200" y="1920240"/>
            <a:ext cx="54864" cy="777240"/>
          </a:xfrm>
          <a:prstGeom prst="rect">
            <a:avLst/>
          </a:prstGeom>
          <a:solidFill>
            <a:srgbClr val="D4A84B"/>
          </a:solidFill>
          <a:ln w="12700">
            <a:solidFill>
              <a:srgbClr val="D4A84B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685800" y="2084832"/>
            <a:ext cx="457200" cy="457200"/>
          </a:xfrm>
          <a:prstGeom prst="ellipse">
            <a:avLst/>
          </a:prstGeom>
          <a:solidFill>
            <a:srgbClr val="0F1E4D"/>
          </a:solidFill>
          <a:ln w="12700">
            <a:solidFill>
              <a:srgbClr val="0F1E4D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685800" y="208483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D4A8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600" dirty="0"/>
          </a:p>
        </p:txBody>
      </p:sp>
      <p:sp>
        <p:nvSpPr>
          <p:cNvPr id="15" name="Text 12"/>
          <p:cNvSpPr/>
          <p:nvPr/>
        </p:nvSpPr>
        <p:spPr>
          <a:xfrm>
            <a:off x="1280160" y="1993392"/>
            <a:ext cx="4114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F1E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อัตราการปฏิบัติตามนโยบาย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1280160" y="2313432"/>
            <a:ext cx="4114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D4A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Policy Compliance Rate</a:t>
            </a:r>
            <a:endParaRPr lang="en-US" sz="1000" dirty="0"/>
          </a:p>
        </p:txBody>
      </p:sp>
      <p:sp>
        <p:nvSpPr>
          <p:cNvPr id="17" name="Text 14"/>
          <p:cNvSpPr/>
          <p:nvPr/>
        </p:nvSpPr>
        <p:spPr>
          <a:xfrm>
            <a:off x="5486400" y="1993392"/>
            <a:ext cx="3108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0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เปอร์เซ็นต์ของพนักงานที่ปฏิบัติตามนโยบายองค์กร</a:t>
            </a:r>
            <a:endParaRPr lang="en-US" sz="1000" dirty="0"/>
          </a:p>
        </p:txBody>
      </p:sp>
      <p:sp>
        <p:nvSpPr>
          <p:cNvPr id="18" name="Shape 15"/>
          <p:cNvSpPr/>
          <p:nvPr/>
        </p:nvSpPr>
        <p:spPr>
          <a:xfrm>
            <a:off x="457200" y="2788920"/>
            <a:ext cx="8229600" cy="777240"/>
          </a:xfrm>
          <a:prstGeom prst="rect">
            <a:avLst/>
          </a:prstGeom>
          <a:solidFill>
            <a:srgbClr val="FFFFFF"/>
          </a:solidFill>
          <a:ln w="9525">
            <a:solidFill>
              <a:srgbClr val="D9DEF0"/>
            </a:solidFill>
            <a:prstDash val="solid"/>
          </a:ln>
        </p:spPr>
      </p:sp>
      <p:sp>
        <p:nvSpPr>
          <p:cNvPr id="19" name="Shape 16"/>
          <p:cNvSpPr/>
          <p:nvPr/>
        </p:nvSpPr>
        <p:spPr>
          <a:xfrm>
            <a:off x="457200" y="2788920"/>
            <a:ext cx="54864" cy="777240"/>
          </a:xfrm>
          <a:prstGeom prst="rect">
            <a:avLst/>
          </a:prstGeom>
          <a:solidFill>
            <a:srgbClr val="D4A84B"/>
          </a:solidFill>
          <a:ln w="12700">
            <a:solidFill>
              <a:srgbClr val="D4A84B"/>
            </a:solidFill>
            <a:prstDash val="solid"/>
          </a:ln>
        </p:spPr>
      </p:sp>
      <p:sp>
        <p:nvSpPr>
          <p:cNvPr id="20" name="Shape 17"/>
          <p:cNvSpPr/>
          <p:nvPr/>
        </p:nvSpPr>
        <p:spPr>
          <a:xfrm>
            <a:off x="685800" y="2953512"/>
            <a:ext cx="457200" cy="457200"/>
          </a:xfrm>
          <a:prstGeom prst="ellipse">
            <a:avLst/>
          </a:prstGeom>
          <a:solidFill>
            <a:srgbClr val="0F1E4D"/>
          </a:solidFill>
          <a:ln w="12700">
            <a:solidFill>
              <a:srgbClr val="0F1E4D"/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685800" y="295351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D4A8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600" dirty="0"/>
          </a:p>
        </p:txBody>
      </p:sp>
      <p:sp>
        <p:nvSpPr>
          <p:cNvPr id="22" name="Text 19"/>
          <p:cNvSpPr/>
          <p:nvPr/>
        </p:nvSpPr>
        <p:spPr>
          <a:xfrm>
            <a:off x="1280160" y="2862072"/>
            <a:ext cx="4114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F1E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กรณีละเมิดกฎระเบียบ</a:t>
            </a:r>
            <a:endParaRPr lang="en-US" sz="1400" dirty="0"/>
          </a:p>
        </p:txBody>
      </p:sp>
      <p:sp>
        <p:nvSpPr>
          <p:cNvPr id="23" name="Text 20"/>
          <p:cNvSpPr/>
          <p:nvPr/>
        </p:nvSpPr>
        <p:spPr>
          <a:xfrm>
            <a:off x="1280160" y="3182112"/>
            <a:ext cx="4114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D4A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Regulatory Violations</a:t>
            </a:r>
            <a:endParaRPr lang="en-US" sz="1000" dirty="0"/>
          </a:p>
        </p:txBody>
      </p:sp>
      <p:sp>
        <p:nvSpPr>
          <p:cNvPr id="24" name="Text 21"/>
          <p:cNvSpPr/>
          <p:nvPr/>
        </p:nvSpPr>
        <p:spPr>
          <a:xfrm>
            <a:off x="5486400" y="2862072"/>
            <a:ext cx="3108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0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จำนวนกรณีที่องค์กรละเมิดข้อกำหนดด้านแรงงาน</a:t>
            </a:r>
            <a:endParaRPr lang="en-US" sz="1000" dirty="0"/>
          </a:p>
        </p:txBody>
      </p:sp>
      <p:sp>
        <p:nvSpPr>
          <p:cNvPr id="25" name="Shape 22"/>
          <p:cNvSpPr/>
          <p:nvPr/>
        </p:nvSpPr>
        <p:spPr>
          <a:xfrm>
            <a:off x="457200" y="3657600"/>
            <a:ext cx="8229600" cy="777240"/>
          </a:xfrm>
          <a:prstGeom prst="rect">
            <a:avLst/>
          </a:prstGeom>
          <a:solidFill>
            <a:srgbClr val="FFFFFF"/>
          </a:solidFill>
          <a:ln w="9525">
            <a:solidFill>
              <a:srgbClr val="D9DEF0"/>
            </a:solidFill>
            <a:prstDash val="solid"/>
          </a:ln>
        </p:spPr>
      </p:sp>
      <p:sp>
        <p:nvSpPr>
          <p:cNvPr id="26" name="Shape 23"/>
          <p:cNvSpPr/>
          <p:nvPr/>
        </p:nvSpPr>
        <p:spPr>
          <a:xfrm>
            <a:off x="457200" y="3657600"/>
            <a:ext cx="54864" cy="777240"/>
          </a:xfrm>
          <a:prstGeom prst="rect">
            <a:avLst/>
          </a:prstGeom>
          <a:solidFill>
            <a:srgbClr val="D4A84B"/>
          </a:solidFill>
          <a:ln w="12700">
            <a:solidFill>
              <a:srgbClr val="D4A84B"/>
            </a:solidFill>
            <a:prstDash val="solid"/>
          </a:ln>
        </p:spPr>
      </p:sp>
      <p:sp>
        <p:nvSpPr>
          <p:cNvPr id="27" name="Shape 24"/>
          <p:cNvSpPr/>
          <p:nvPr/>
        </p:nvSpPr>
        <p:spPr>
          <a:xfrm>
            <a:off x="685800" y="3822192"/>
            <a:ext cx="457200" cy="457200"/>
          </a:xfrm>
          <a:prstGeom prst="ellipse">
            <a:avLst/>
          </a:prstGeom>
          <a:solidFill>
            <a:srgbClr val="0F1E4D"/>
          </a:solidFill>
          <a:ln w="12700">
            <a:solidFill>
              <a:srgbClr val="0F1E4D"/>
            </a:solidFill>
            <a:prstDash val="solid"/>
          </a:ln>
        </p:spPr>
      </p:sp>
      <p:sp>
        <p:nvSpPr>
          <p:cNvPr id="28" name="Text 25"/>
          <p:cNvSpPr/>
          <p:nvPr/>
        </p:nvSpPr>
        <p:spPr>
          <a:xfrm>
            <a:off x="685800" y="382219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D4A8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600" dirty="0"/>
          </a:p>
        </p:txBody>
      </p:sp>
      <p:sp>
        <p:nvSpPr>
          <p:cNvPr id="29" name="Text 26"/>
          <p:cNvSpPr/>
          <p:nvPr/>
        </p:nvSpPr>
        <p:spPr>
          <a:xfrm>
            <a:off x="1280160" y="3730752"/>
            <a:ext cx="4114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F1E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ผลการตรวจสอบภายใน</a:t>
            </a:r>
            <a:endParaRPr lang="en-US" sz="1400" dirty="0"/>
          </a:p>
        </p:txBody>
      </p:sp>
      <p:sp>
        <p:nvSpPr>
          <p:cNvPr id="30" name="Text 27"/>
          <p:cNvSpPr/>
          <p:nvPr/>
        </p:nvSpPr>
        <p:spPr>
          <a:xfrm>
            <a:off x="1280160" y="4050792"/>
            <a:ext cx="4114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D4A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Internal Audit Results</a:t>
            </a:r>
            <a:endParaRPr lang="en-US" sz="1000" dirty="0"/>
          </a:p>
        </p:txBody>
      </p:sp>
      <p:sp>
        <p:nvSpPr>
          <p:cNvPr id="31" name="Text 28"/>
          <p:cNvSpPr/>
          <p:nvPr/>
        </p:nvSpPr>
        <p:spPr>
          <a:xfrm>
            <a:off x="5486400" y="3730752"/>
            <a:ext cx="3108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0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ผลลัพธ์จากการตรวจสอบภายในด้านการปฏิบัติตามนโยบาย HR</a:t>
            </a:r>
            <a:endParaRPr lang="en-US" sz="1000" dirty="0"/>
          </a:p>
        </p:txBody>
      </p:sp>
      <p:sp>
        <p:nvSpPr>
          <p:cNvPr id="32" name="Shape 29"/>
          <p:cNvSpPr/>
          <p:nvPr/>
        </p:nvSpPr>
        <p:spPr>
          <a:xfrm>
            <a:off x="457200" y="4800600"/>
            <a:ext cx="8229600" cy="0"/>
          </a:xfrm>
          <a:prstGeom prst="line">
            <a:avLst/>
          </a:prstGeom>
          <a:noFill/>
          <a:ln w="9525">
            <a:solidFill>
              <a:srgbClr val="D9DEF0"/>
            </a:solidFill>
            <a:prstDash val="solid"/>
          </a:ln>
        </p:spPr>
      </p:sp>
      <p:sp>
        <p:nvSpPr>
          <p:cNvPr id="33" name="Text 30"/>
          <p:cNvSpPr/>
          <p:nvPr/>
        </p:nvSpPr>
        <p:spPr>
          <a:xfrm>
            <a:off x="457200" y="4864608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0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HR KPI Executive Summary</a:t>
            </a:r>
            <a:endParaRPr lang="en-US" sz="900" dirty="0"/>
          </a:p>
        </p:txBody>
      </p:sp>
      <p:sp>
        <p:nvSpPr>
          <p:cNvPr id="34" name="Text 31"/>
          <p:cNvSpPr/>
          <p:nvPr/>
        </p:nvSpPr>
        <p:spPr>
          <a:xfrm>
            <a:off x="6858000" y="4864608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0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EsteeMATE  |  09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HR KPI Executive Summary</dc:title>
  <dc:subject>PptxGenJS Presentation</dc:subject>
  <dc:creator>EsteeMATE</dc:creator>
  <cp:lastModifiedBy>EsteeMATE</cp:lastModifiedBy>
  <cp:revision>1</cp:revision>
  <dcterms:created xsi:type="dcterms:W3CDTF">2026-04-21T01:39:24Z</dcterms:created>
  <dcterms:modified xsi:type="dcterms:W3CDTF">2026-04-21T01:39:24Z</dcterms:modified>
</cp:coreProperties>
</file>